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19" r:id="rId5"/>
    <p:sldMasterId id="2147483760" r:id="rId6"/>
    <p:sldMasterId id="2147483812" r:id="rId7"/>
    <p:sldMasterId id="2147483824" r:id="rId8"/>
    <p:sldMasterId id="2147483836" r:id="rId9"/>
    <p:sldMasterId id="2147483848" r:id="rId10"/>
    <p:sldMasterId id="2147483860" r:id="rId11"/>
    <p:sldMasterId id="2147483872" r:id="rId12"/>
    <p:sldMasterId id="2147483884" r:id="rId13"/>
    <p:sldMasterId id="2147483896" r:id="rId14"/>
    <p:sldMasterId id="2147483909" r:id="rId15"/>
    <p:sldMasterId id="2147483921" r:id="rId16"/>
    <p:sldMasterId id="2147483933" r:id="rId17"/>
    <p:sldMasterId id="2147483945" r:id="rId18"/>
    <p:sldMasterId id="2147483957" r:id="rId19"/>
    <p:sldMasterId id="2147483969" r:id="rId20"/>
  </p:sldMasterIdLst>
  <p:notesMasterIdLst>
    <p:notesMasterId r:id="rId98"/>
  </p:notesMasterIdLst>
  <p:handoutMasterIdLst>
    <p:handoutMasterId r:id="rId99"/>
  </p:handoutMasterIdLst>
  <p:sldIdLst>
    <p:sldId id="392" r:id="rId21"/>
    <p:sldId id="393" r:id="rId22"/>
    <p:sldId id="371" r:id="rId23"/>
    <p:sldId id="399" r:id="rId24"/>
    <p:sldId id="403" r:id="rId25"/>
    <p:sldId id="397" r:id="rId26"/>
    <p:sldId id="373" r:id="rId27"/>
    <p:sldId id="404" r:id="rId28"/>
    <p:sldId id="398" r:id="rId29"/>
    <p:sldId id="405" r:id="rId30"/>
    <p:sldId id="406" r:id="rId31"/>
    <p:sldId id="387" r:id="rId32"/>
    <p:sldId id="409" r:id="rId33"/>
    <p:sldId id="400" r:id="rId34"/>
    <p:sldId id="407" r:id="rId35"/>
    <p:sldId id="401" r:id="rId36"/>
    <p:sldId id="408" r:id="rId37"/>
    <p:sldId id="379" r:id="rId38"/>
    <p:sldId id="402" r:id="rId39"/>
    <p:sldId id="388" r:id="rId40"/>
    <p:sldId id="410" r:id="rId41"/>
    <p:sldId id="411" r:id="rId42"/>
    <p:sldId id="412" r:id="rId43"/>
    <p:sldId id="413" r:id="rId44"/>
    <p:sldId id="414" r:id="rId45"/>
    <p:sldId id="416" r:id="rId46"/>
    <p:sldId id="417" r:id="rId47"/>
    <p:sldId id="418" r:id="rId48"/>
    <p:sldId id="419" r:id="rId49"/>
    <p:sldId id="420" r:id="rId50"/>
    <p:sldId id="421" r:id="rId51"/>
    <p:sldId id="422" r:id="rId52"/>
    <p:sldId id="415" r:id="rId53"/>
    <p:sldId id="423" r:id="rId54"/>
    <p:sldId id="424"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b="1"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b="1"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b="1"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b="1" kern="1200">
        <a:solidFill>
          <a:schemeClr val="tx1"/>
        </a:solidFill>
        <a:latin typeface="Garamond" pitchFamily="18" charset="0"/>
        <a:ea typeface="+mn-ea"/>
        <a:cs typeface="+mn-cs"/>
      </a:defRPr>
    </a:lvl5pPr>
    <a:lvl6pPr marL="2286000" algn="l" defTabSz="914400" rtl="0" eaLnBrk="1" latinLnBrk="0" hangingPunct="1">
      <a:defRPr b="1" kern="1200">
        <a:solidFill>
          <a:schemeClr val="tx1"/>
        </a:solidFill>
        <a:latin typeface="Garamond" pitchFamily="18" charset="0"/>
        <a:ea typeface="+mn-ea"/>
        <a:cs typeface="+mn-cs"/>
      </a:defRPr>
    </a:lvl6pPr>
    <a:lvl7pPr marL="2743200" algn="l" defTabSz="914400" rtl="0" eaLnBrk="1" latinLnBrk="0" hangingPunct="1">
      <a:defRPr b="1" kern="1200">
        <a:solidFill>
          <a:schemeClr val="tx1"/>
        </a:solidFill>
        <a:latin typeface="Garamond" pitchFamily="18" charset="0"/>
        <a:ea typeface="+mn-ea"/>
        <a:cs typeface="+mn-cs"/>
      </a:defRPr>
    </a:lvl7pPr>
    <a:lvl8pPr marL="3200400" algn="l" defTabSz="914400" rtl="0" eaLnBrk="1" latinLnBrk="0" hangingPunct="1">
      <a:defRPr b="1" kern="1200">
        <a:solidFill>
          <a:schemeClr val="tx1"/>
        </a:solidFill>
        <a:latin typeface="Garamond" pitchFamily="18" charset="0"/>
        <a:ea typeface="+mn-ea"/>
        <a:cs typeface="+mn-cs"/>
      </a:defRPr>
    </a:lvl8pPr>
    <a:lvl9pPr marL="3657600" algn="l" defTabSz="914400" rtl="0" eaLnBrk="1" latinLnBrk="0" hangingPunct="1">
      <a:defRPr b="1"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333300"/>
    <a:srgbClr val="800000"/>
    <a:srgbClr val="33CC33"/>
    <a:srgbClr val="FF3399"/>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21" autoAdjust="0"/>
    <p:restoredTop sz="73140"/>
  </p:normalViewPr>
  <p:slideViewPr>
    <p:cSldViewPr>
      <p:cViewPr>
        <p:scale>
          <a:sx n="153" d="100"/>
          <a:sy n="153" d="100"/>
        </p:scale>
        <p:origin x="-2640" y="-1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7" Type="http://schemas.openxmlformats.org/officeDocument/2006/relationships/slideMaster" Target="slideMasters/slideMaster4.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customXml" Target="../customXml/item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71EC10A1-1D3F-46B8-BD4F-7324EAA5B166}" type="slidenum">
              <a:rPr lang="en-US"/>
              <a:pPr>
                <a:defRPr/>
              </a:pPr>
              <a:t>‹#›</a:t>
            </a:fld>
            <a:endParaRPr lang="en-US"/>
          </a:p>
        </p:txBody>
      </p:sp>
    </p:spTree>
    <p:extLst>
      <p:ext uri="{BB962C8B-B14F-4D97-AF65-F5344CB8AC3E}">
        <p14:creationId xmlns:p14="http://schemas.microsoft.com/office/powerpoint/2010/main" val="411732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E0A30-F444-4DB8-840A-85FEB518F4A4}" type="datetimeFigureOut">
              <a:rPr lang="en-US" smtClean="0"/>
              <a:t>2/5/24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4036-E460-4617-8483-7E308556BC19}" type="slidenum">
              <a:rPr lang="en-US" smtClean="0"/>
              <a:t>‹#›</a:t>
            </a:fld>
            <a:endParaRPr lang="en-US"/>
          </a:p>
        </p:txBody>
      </p:sp>
    </p:spTree>
    <p:extLst>
      <p:ext uri="{BB962C8B-B14F-4D97-AF65-F5344CB8AC3E}">
        <p14:creationId xmlns:p14="http://schemas.microsoft.com/office/powerpoint/2010/main" val="357968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FC0DB3-9ADE-4082-B4B6-459E6A38B56D}" type="slidenum">
              <a:rPr lang="en-US" altLang="en-US">
                <a:solidFill>
                  <a:srgbClr val="000000"/>
                </a:solidFill>
              </a:rPr>
              <a:pPr>
                <a:spcBef>
                  <a:spcPct val="0"/>
                </a:spcBef>
              </a:pPr>
              <a:t>21</a:t>
            </a:fld>
            <a:endParaRPr lang="en-US" altLang="en-US">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094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467200-19DD-46B1-A8C1-2C660D6E7019}" type="slidenum">
              <a:rPr lang="en-US" altLang="en-US">
                <a:solidFill>
                  <a:srgbClr val="000000"/>
                </a:solidFill>
              </a:rPr>
              <a:pPr>
                <a:spcBef>
                  <a:spcPct val="0"/>
                </a:spcBef>
              </a:pPr>
              <a:t>25</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a:t>This chart shows your congregation’s level of Individual Spiritual Practices. We show results for the four segments along the spiritual continuum and the total for your church. </a:t>
            </a:r>
          </a:p>
          <a:p>
            <a:pPr>
              <a:buFontTx/>
              <a:buChar char="•"/>
            </a:pPr>
            <a:r>
              <a:rPr lang="en-US" altLang="en-US"/>
              <a:t>Note any category that has upward or downward arrows since those will indicate if your response is significantly different from the Total Sample.</a:t>
            </a:r>
          </a:p>
          <a:p>
            <a:pPr>
              <a:buFontTx/>
              <a:buChar char="•"/>
            </a:pPr>
            <a:r>
              <a:rPr lang="en-US" altLang="en-US"/>
              <a:t>If there is no arrow, that means your response falls within 20% on either side of the average for the Total Sample, so it’s basically “on par” with the Total Sample.</a:t>
            </a:r>
          </a:p>
          <a:p>
            <a:pPr>
              <a:buFontTx/>
              <a:buChar char="•"/>
            </a:pPr>
            <a:r>
              <a:rPr lang="en-US" altLang="en-US"/>
              <a:t>As noted in the prior slide, these Individual Spiritual Practices are very powerful catalysts for spiritual growth across all segments, especially Bible Reading. </a:t>
            </a:r>
          </a:p>
          <a:p>
            <a:endParaRPr lang="en-US" altLang="en-US"/>
          </a:p>
        </p:txBody>
      </p:sp>
    </p:spTree>
    <p:extLst>
      <p:ext uri="{BB962C8B-B14F-4D97-AF65-F5344CB8AC3E}">
        <p14:creationId xmlns:p14="http://schemas.microsoft.com/office/powerpoint/2010/main" val="21355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B04BB9-7B28-4A2F-95B6-8B921CC37B46}" type="slidenum">
              <a:rPr lang="en-US" altLang="en-US">
                <a:solidFill>
                  <a:srgbClr val="000000"/>
                </a:solidFill>
              </a:rPr>
              <a:pPr>
                <a:spcBef>
                  <a:spcPct val="0"/>
                </a:spcBef>
              </a:pPr>
              <a:t>34</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477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09F9B5-694D-41F4-9171-3E9FE0E85E0A}" type="slidenum">
              <a:rPr lang="en-US" altLang="en-US">
                <a:solidFill>
                  <a:srgbClr val="000000"/>
                </a:solidFill>
              </a:rPr>
              <a:pPr>
                <a:spcBef>
                  <a:spcPct val="0"/>
                </a:spcBef>
              </a:pPr>
              <a:t>35</a:t>
            </a:fld>
            <a:endParaRPr lang="en-US" alt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40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5ED588-6052-4C33-8C94-B1383698FBA4}" type="slidenum">
              <a:rPr lang="en-US" altLang="en-US">
                <a:solidFill>
                  <a:srgbClr val="000000"/>
                </a:solidFill>
              </a:rPr>
              <a:pPr>
                <a:spcBef>
                  <a:spcPct val="0"/>
                </a:spcBef>
              </a:pPr>
              <a:t>37</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224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AEFD2-F8C2-41BF-9051-D08934AAE34B}" type="slidenum">
              <a:rPr lang="en-US">
                <a:solidFill>
                  <a:prstClr val="black"/>
                </a:solidFill>
              </a:rPr>
              <a:pPr/>
              <a:t>65</a:t>
            </a:fld>
            <a:endParaRPr lang="en-US">
              <a:solidFill>
                <a:prstClr val="black"/>
              </a:solidFill>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237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79BAB-B590-4BEA-B7AC-E0B5C7F92B89}" type="slidenum">
              <a:rPr lang="en-US">
                <a:solidFill>
                  <a:prstClr val="black"/>
                </a:solidFill>
              </a:rPr>
              <a:pPr/>
              <a:t>66</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957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05A3F-2437-460A-BE28-7AC2593F18E1}" type="slidenum">
              <a:rPr lang="en-US">
                <a:solidFill>
                  <a:prstClr val="black"/>
                </a:solidFill>
              </a:rPr>
              <a:pPr/>
              <a:t>67</a:t>
            </a:fld>
            <a:endParaRPr lang="en-US">
              <a:solidFill>
                <a:prstClr val="black"/>
              </a:solidFill>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668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F78FF-E300-4D2B-9DAB-DF0F1E82C24C}" type="slidenum">
              <a:rPr lang="en-US">
                <a:solidFill>
                  <a:prstClr val="black"/>
                </a:solidFill>
              </a:rPr>
              <a:pPr/>
              <a:t>68</a:t>
            </a:fld>
            <a:endParaRPr lang="en-US">
              <a:solidFill>
                <a:prstClr val="black"/>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381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75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6090870-398F-464E-B3CA-E5CF4FF10BC0}"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49A151-D54A-447C-815B-F2922C1A4DC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44B19FF-39C2-416C-AFD7-506AE9080EF8}" type="slidenum">
              <a:rPr lang="en-US" altLang="en-US" smtClean="0"/>
              <a:pPr>
                <a:defRPr/>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06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854646A-B0B2-4746-A028-5CA90D37EE0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703037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0C3D7D9B-322C-471C-8BA0-509F359F9AD6}" type="slidenum">
              <a:rPr lang="en-US" altLang="en-US" smtClean="0">
                <a:solidFill>
                  <a:srgbClr val="A6B727"/>
                </a:solidFill>
              </a:rPr>
              <a:pPr>
                <a:defRPr/>
              </a:pPr>
              <a:t>‹#›</a:t>
            </a:fld>
            <a:endParaRPr lang="en-US"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611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02F972AF-ADF1-4444-86BF-5EE81D238A44}"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0315331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A6B727"/>
              </a:solidFill>
            </a:endParaRPr>
          </a:p>
        </p:txBody>
      </p:sp>
      <p:sp>
        <p:nvSpPr>
          <p:cNvPr id="8" name="Footer Placeholder 7"/>
          <p:cNvSpPr>
            <a:spLocks noGrp="1"/>
          </p:cNvSpPr>
          <p:nvPr>
            <p:ph type="ftr" sz="quarter" idx="11"/>
          </p:nvPr>
        </p:nvSpPr>
        <p:spPr/>
        <p:txBody>
          <a:bodyPr/>
          <a:lstStyle/>
          <a:p>
            <a:pPr>
              <a:defRPr/>
            </a:pPr>
            <a:endParaRPr lang="en-US">
              <a:solidFill>
                <a:srgbClr val="A6B727"/>
              </a:solidFill>
            </a:endParaRPr>
          </a:p>
        </p:txBody>
      </p:sp>
      <p:sp>
        <p:nvSpPr>
          <p:cNvPr id="9" name="Slide Number Placeholder 8"/>
          <p:cNvSpPr>
            <a:spLocks noGrp="1"/>
          </p:cNvSpPr>
          <p:nvPr>
            <p:ph type="sldNum" sz="quarter" idx="12"/>
          </p:nvPr>
        </p:nvSpPr>
        <p:spPr/>
        <p:txBody>
          <a:bodyPr/>
          <a:lstStyle/>
          <a:p>
            <a:pPr>
              <a:defRPr/>
            </a:pPr>
            <a:fld id="{3D11A4D7-3122-434C-9BCC-90AF548D3838}"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852903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A6B727"/>
              </a:solidFill>
            </a:endParaRPr>
          </a:p>
        </p:txBody>
      </p:sp>
      <p:sp>
        <p:nvSpPr>
          <p:cNvPr id="4" name="Footer Placeholder 3"/>
          <p:cNvSpPr>
            <a:spLocks noGrp="1"/>
          </p:cNvSpPr>
          <p:nvPr>
            <p:ph type="ftr" sz="quarter" idx="11"/>
          </p:nvPr>
        </p:nvSpPr>
        <p:spPr/>
        <p:txBody>
          <a:bodyPr/>
          <a:lstStyle/>
          <a:p>
            <a:pPr>
              <a:defRPr/>
            </a:pPr>
            <a:endParaRPr lang="en-US">
              <a:solidFill>
                <a:srgbClr val="A6B727"/>
              </a:solidFill>
            </a:endParaRPr>
          </a:p>
        </p:txBody>
      </p:sp>
      <p:sp>
        <p:nvSpPr>
          <p:cNvPr id="5" name="Slide Number Placeholder 4"/>
          <p:cNvSpPr>
            <a:spLocks noGrp="1"/>
          </p:cNvSpPr>
          <p:nvPr>
            <p:ph type="sldNum" sz="quarter" idx="12"/>
          </p:nvPr>
        </p:nvSpPr>
        <p:spPr/>
        <p:txBody>
          <a:bodyPr/>
          <a:lstStyle/>
          <a:p>
            <a:pPr>
              <a:defRPr/>
            </a:pPr>
            <a:fld id="{5F7DF323-FE0F-4065-A6B8-4C1A2225184F}"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37462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A6B727"/>
              </a:solidFill>
            </a:endParaRPr>
          </a:p>
        </p:txBody>
      </p:sp>
      <p:sp>
        <p:nvSpPr>
          <p:cNvPr id="3" name="Footer Placeholder 2"/>
          <p:cNvSpPr>
            <a:spLocks noGrp="1"/>
          </p:cNvSpPr>
          <p:nvPr>
            <p:ph type="ftr" sz="quarter" idx="11"/>
          </p:nvPr>
        </p:nvSpPr>
        <p:spPr/>
        <p:txBody>
          <a:bodyPr/>
          <a:lstStyle/>
          <a:p>
            <a:pPr>
              <a:defRPr/>
            </a:pPr>
            <a:endParaRPr lang="en-US">
              <a:solidFill>
                <a:srgbClr val="A6B727"/>
              </a:solidFill>
            </a:endParaRPr>
          </a:p>
        </p:txBody>
      </p:sp>
      <p:sp>
        <p:nvSpPr>
          <p:cNvPr id="4" name="Slide Number Placeholder 3"/>
          <p:cNvSpPr>
            <a:spLocks noGrp="1"/>
          </p:cNvSpPr>
          <p:nvPr>
            <p:ph type="sldNum" sz="quarter" idx="12"/>
          </p:nvPr>
        </p:nvSpPr>
        <p:spPr/>
        <p:txBody>
          <a:bodyPr/>
          <a:lstStyle/>
          <a:p>
            <a:pPr>
              <a:defRPr/>
            </a:pPr>
            <a:fld id="{EFC9CBF2-3C7C-4D73-BE73-7C37C00B0D33}"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142721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C6284B9A-5BD6-483A-8E8C-2D25E2BFBFA9}"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4168254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763FB9F6-296C-4E52-954D-15532E71CC8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5937545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A4031D6-5A72-41A5-B251-F98398E435EA}"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96847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1B7583D-C8DF-45FF-A1A3-C3D558399AD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A0EB13D7-D552-40D4-A381-7E512CB06D5D}"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352556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367CD3-14BE-4B16-9512-21ABF4430986}" type="slidenum">
              <a:rPr lang="en-US" altLang="en-US"/>
              <a:pPr>
                <a:defRPr/>
              </a:pPr>
              <a:t>‹#›</a:t>
            </a:fld>
            <a:endParaRPr lang="en-US" altLang="en-US"/>
          </a:p>
        </p:txBody>
      </p:sp>
    </p:spTree>
    <p:extLst>
      <p:ext uri="{BB962C8B-B14F-4D97-AF65-F5344CB8AC3E}">
        <p14:creationId xmlns:p14="http://schemas.microsoft.com/office/powerpoint/2010/main" val="1393488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950C44-7ADF-4D36-ADDB-3A94328577DB}" type="slidenum">
              <a:rPr lang="en-US" altLang="en-US"/>
              <a:pPr>
                <a:defRPr/>
              </a:pPr>
              <a:t>‹#›</a:t>
            </a:fld>
            <a:endParaRPr lang="en-US" altLang="en-US"/>
          </a:p>
        </p:txBody>
      </p:sp>
    </p:spTree>
    <p:extLst>
      <p:ext uri="{BB962C8B-B14F-4D97-AF65-F5344CB8AC3E}">
        <p14:creationId xmlns:p14="http://schemas.microsoft.com/office/powerpoint/2010/main" val="1609070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AD5BD1-6CA8-4703-8C91-ABF191AD88E8}" type="slidenum">
              <a:rPr lang="en-US" altLang="en-US"/>
              <a:pPr>
                <a:defRPr/>
              </a:pPr>
              <a:t>‹#›</a:t>
            </a:fld>
            <a:endParaRPr lang="en-US" altLang="en-US"/>
          </a:p>
        </p:txBody>
      </p:sp>
    </p:spTree>
    <p:extLst>
      <p:ext uri="{BB962C8B-B14F-4D97-AF65-F5344CB8AC3E}">
        <p14:creationId xmlns:p14="http://schemas.microsoft.com/office/powerpoint/2010/main" val="149341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386BA5-FD8A-4BB6-A9DF-71D542375C90}" type="slidenum">
              <a:rPr lang="en-US" altLang="en-US"/>
              <a:pPr>
                <a:defRPr/>
              </a:pPr>
              <a:t>‹#›</a:t>
            </a:fld>
            <a:endParaRPr lang="en-US" altLang="en-US"/>
          </a:p>
        </p:txBody>
      </p:sp>
    </p:spTree>
    <p:extLst>
      <p:ext uri="{BB962C8B-B14F-4D97-AF65-F5344CB8AC3E}">
        <p14:creationId xmlns:p14="http://schemas.microsoft.com/office/powerpoint/2010/main" val="19634696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B48434-1FD9-4777-AB34-E0BB6DED148B}" type="slidenum">
              <a:rPr lang="en-US" altLang="en-US"/>
              <a:pPr>
                <a:defRPr/>
              </a:pPr>
              <a:t>‹#›</a:t>
            </a:fld>
            <a:endParaRPr lang="en-US" altLang="en-US"/>
          </a:p>
        </p:txBody>
      </p:sp>
    </p:spTree>
    <p:extLst>
      <p:ext uri="{BB962C8B-B14F-4D97-AF65-F5344CB8AC3E}">
        <p14:creationId xmlns:p14="http://schemas.microsoft.com/office/powerpoint/2010/main" val="25536568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E26EDE-3BE0-48FF-91BD-FFC1FCF8B074}" type="slidenum">
              <a:rPr lang="en-US" altLang="en-US"/>
              <a:pPr>
                <a:defRPr/>
              </a:pPr>
              <a:t>‹#›</a:t>
            </a:fld>
            <a:endParaRPr lang="en-US" altLang="en-US"/>
          </a:p>
        </p:txBody>
      </p:sp>
    </p:spTree>
    <p:extLst>
      <p:ext uri="{BB962C8B-B14F-4D97-AF65-F5344CB8AC3E}">
        <p14:creationId xmlns:p14="http://schemas.microsoft.com/office/powerpoint/2010/main" val="3597666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AFCB80-0121-4D33-B0F5-6CF535B9B1E1}" type="slidenum">
              <a:rPr lang="en-US" altLang="en-US"/>
              <a:pPr>
                <a:defRPr/>
              </a:pPr>
              <a:t>‹#›</a:t>
            </a:fld>
            <a:endParaRPr lang="en-US" altLang="en-US"/>
          </a:p>
        </p:txBody>
      </p:sp>
    </p:spTree>
    <p:extLst>
      <p:ext uri="{BB962C8B-B14F-4D97-AF65-F5344CB8AC3E}">
        <p14:creationId xmlns:p14="http://schemas.microsoft.com/office/powerpoint/2010/main" val="23671416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A921DC-13DD-4A8C-8E9F-574DA8189E67}" type="slidenum">
              <a:rPr lang="en-US" altLang="en-US"/>
              <a:pPr>
                <a:defRPr/>
              </a:pPr>
              <a:t>‹#›</a:t>
            </a:fld>
            <a:endParaRPr lang="en-US" altLang="en-US"/>
          </a:p>
        </p:txBody>
      </p:sp>
    </p:spTree>
    <p:extLst>
      <p:ext uri="{BB962C8B-B14F-4D97-AF65-F5344CB8AC3E}">
        <p14:creationId xmlns:p14="http://schemas.microsoft.com/office/powerpoint/2010/main" val="1574438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E8B550-F853-4278-BD50-C3ED1E9D67F8}" type="slidenum">
              <a:rPr lang="en-US" altLang="en-US"/>
              <a:pPr>
                <a:defRPr/>
              </a:pPr>
              <a:t>‹#›</a:t>
            </a:fld>
            <a:endParaRPr lang="en-US" altLang="en-US"/>
          </a:p>
        </p:txBody>
      </p:sp>
    </p:spTree>
    <p:extLst>
      <p:ext uri="{BB962C8B-B14F-4D97-AF65-F5344CB8AC3E}">
        <p14:creationId xmlns:p14="http://schemas.microsoft.com/office/powerpoint/2010/main" val="410089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7F2AD51-33B2-427A-98C7-CDAD2C34AF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6C027D-0224-4F8D-895C-A146E636576E}" type="slidenum">
              <a:rPr lang="en-US" altLang="en-US"/>
              <a:pPr>
                <a:defRPr/>
              </a:pPr>
              <a:t>‹#›</a:t>
            </a:fld>
            <a:endParaRPr lang="en-US" altLang="en-US"/>
          </a:p>
        </p:txBody>
      </p:sp>
    </p:spTree>
    <p:extLst>
      <p:ext uri="{BB962C8B-B14F-4D97-AF65-F5344CB8AC3E}">
        <p14:creationId xmlns:p14="http://schemas.microsoft.com/office/powerpoint/2010/main" val="6169848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0FEB4-15A5-47E4-9D2B-CBD3B7149C93}" type="slidenum">
              <a:rPr lang="en-US" altLang="en-US"/>
              <a:pPr>
                <a:defRPr/>
              </a:pPr>
              <a:t>‹#›</a:t>
            </a:fld>
            <a:endParaRPr lang="en-US" altLang="en-US"/>
          </a:p>
        </p:txBody>
      </p:sp>
    </p:spTree>
    <p:extLst>
      <p:ext uri="{BB962C8B-B14F-4D97-AF65-F5344CB8AC3E}">
        <p14:creationId xmlns:p14="http://schemas.microsoft.com/office/powerpoint/2010/main" val="17055352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p:txBody>
          <a:bodyPr/>
          <a:lstStyle>
            <a:lvl1pPr>
              <a:defRPr sz="500"/>
            </a:lvl1pPr>
          </a:lstStyle>
          <a:p>
            <a:pPr>
              <a:defRPr/>
            </a:pPr>
            <a:r>
              <a:rPr lang="en-US">
                <a:solidFill>
                  <a:prstClr val="black">
                    <a:tint val="75000"/>
                  </a:prstClr>
                </a:solidFill>
              </a:rPr>
              <a:t>	</a:t>
            </a:r>
          </a:p>
          <a:p>
            <a:pPr>
              <a:defRPr/>
            </a:pPr>
            <a:r>
              <a:rPr lang="en-US">
                <a:solidFill>
                  <a:prstClr val="black">
                    <a:tint val="75000"/>
                  </a:prstClr>
                </a:solidFill>
              </a:rPr>
              <a:t>    		     </a:t>
            </a:r>
            <a:r>
              <a:rPr lang="en-US" sz="800">
                <a:solidFill>
                  <a:prstClr val="black">
                    <a:tint val="75000"/>
                  </a:prstClr>
                </a:solidFill>
              </a:rPr>
              <a:t>© 2008 Willow Creek Association.  All Rights Reserved.  Unauthorized distribution is prohibited. </a:t>
            </a:r>
          </a:p>
        </p:txBody>
      </p:sp>
      <p:sp>
        <p:nvSpPr>
          <p:cNvPr id="4" name="Rectangle 6"/>
          <p:cNvSpPr>
            <a:spLocks noGrp="1" noChangeArrowheads="1"/>
          </p:cNvSpPr>
          <p:nvPr>
            <p:ph type="sldNum" sz="quarter" idx="11"/>
          </p:nvPr>
        </p:nvSpPr>
        <p:spPr/>
        <p:txBody>
          <a:bodyPr/>
          <a:lstStyle>
            <a:lvl1pPr>
              <a:defRPr smtClean="0"/>
            </a:lvl1pPr>
          </a:lstStyle>
          <a:p>
            <a:pPr>
              <a:defRPr/>
            </a:pPr>
            <a:fld id="{F012907B-A0C7-434E-BC56-18BA3339EF66}" type="slidenum">
              <a:rPr lang="en-US" altLang="en-US"/>
              <a:pPr>
                <a:defRPr/>
              </a:pPr>
              <a:t>‹#›</a:t>
            </a:fld>
            <a:endParaRPr lang="en-US" altLang="en-US"/>
          </a:p>
        </p:txBody>
      </p:sp>
    </p:spTree>
    <p:extLst>
      <p:ext uri="{BB962C8B-B14F-4D97-AF65-F5344CB8AC3E}">
        <p14:creationId xmlns:p14="http://schemas.microsoft.com/office/powerpoint/2010/main" val="35383183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44B19FF-39C2-416C-AFD7-506AE9080EF8}" type="slidenum">
              <a:rPr lang="en-US" altLang="en-US" smtClean="0"/>
              <a:pPr>
                <a:defRPr/>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7274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854646A-B0B2-4746-A028-5CA90D37EE0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7084221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0C3D7D9B-322C-471C-8BA0-509F359F9AD6}" type="slidenum">
              <a:rPr lang="en-US" altLang="en-US" smtClean="0">
                <a:solidFill>
                  <a:srgbClr val="A6B727"/>
                </a:solidFill>
              </a:rPr>
              <a:pPr>
                <a:defRPr/>
              </a:pPr>
              <a:t>‹#›</a:t>
            </a:fld>
            <a:endParaRPr lang="en-US"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64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02F972AF-ADF1-4444-86BF-5EE81D238A44}"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5542890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A6B727"/>
              </a:solidFill>
            </a:endParaRPr>
          </a:p>
        </p:txBody>
      </p:sp>
      <p:sp>
        <p:nvSpPr>
          <p:cNvPr id="8" name="Footer Placeholder 7"/>
          <p:cNvSpPr>
            <a:spLocks noGrp="1"/>
          </p:cNvSpPr>
          <p:nvPr>
            <p:ph type="ftr" sz="quarter" idx="11"/>
          </p:nvPr>
        </p:nvSpPr>
        <p:spPr/>
        <p:txBody>
          <a:bodyPr/>
          <a:lstStyle/>
          <a:p>
            <a:pPr>
              <a:defRPr/>
            </a:pPr>
            <a:endParaRPr lang="en-US">
              <a:solidFill>
                <a:srgbClr val="A6B727"/>
              </a:solidFill>
            </a:endParaRPr>
          </a:p>
        </p:txBody>
      </p:sp>
      <p:sp>
        <p:nvSpPr>
          <p:cNvPr id="9" name="Slide Number Placeholder 8"/>
          <p:cNvSpPr>
            <a:spLocks noGrp="1"/>
          </p:cNvSpPr>
          <p:nvPr>
            <p:ph type="sldNum" sz="quarter" idx="12"/>
          </p:nvPr>
        </p:nvSpPr>
        <p:spPr/>
        <p:txBody>
          <a:bodyPr/>
          <a:lstStyle/>
          <a:p>
            <a:pPr>
              <a:defRPr/>
            </a:pPr>
            <a:fld id="{3D11A4D7-3122-434C-9BCC-90AF548D3838}"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694145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A6B727"/>
              </a:solidFill>
            </a:endParaRPr>
          </a:p>
        </p:txBody>
      </p:sp>
      <p:sp>
        <p:nvSpPr>
          <p:cNvPr id="4" name="Footer Placeholder 3"/>
          <p:cNvSpPr>
            <a:spLocks noGrp="1"/>
          </p:cNvSpPr>
          <p:nvPr>
            <p:ph type="ftr" sz="quarter" idx="11"/>
          </p:nvPr>
        </p:nvSpPr>
        <p:spPr/>
        <p:txBody>
          <a:bodyPr/>
          <a:lstStyle/>
          <a:p>
            <a:pPr>
              <a:defRPr/>
            </a:pPr>
            <a:endParaRPr lang="en-US">
              <a:solidFill>
                <a:srgbClr val="A6B727"/>
              </a:solidFill>
            </a:endParaRPr>
          </a:p>
        </p:txBody>
      </p:sp>
      <p:sp>
        <p:nvSpPr>
          <p:cNvPr id="5" name="Slide Number Placeholder 4"/>
          <p:cNvSpPr>
            <a:spLocks noGrp="1"/>
          </p:cNvSpPr>
          <p:nvPr>
            <p:ph type="sldNum" sz="quarter" idx="12"/>
          </p:nvPr>
        </p:nvSpPr>
        <p:spPr/>
        <p:txBody>
          <a:bodyPr/>
          <a:lstStyle/>
          <a:p>
            <a:pPr>
              <a:defRPr/>
            </a:pPr>
            <a:fld id="{5F7DF323-FE0F-4065-A6B8-4C1A2225184F}"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841119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A6B727"/>
              </a:solidFill>
            </a:endParaRPr>
          </a:p>
        </p:txBody>
      </p:sp>
      <p:sp>
        <p:nvSpPr>
          <p:cNvPr id="3" name="Footer Placeholder 2"/>
          <p:cNvSpPr>
            <a:spLocks noGrp="1"/>
          </p:cNvSpPr>
          <p:nvPr>
            <p:ph type="ftr" sz="quarter" idx="11"/>
          </p:nvPr>
        </p:nvSpPr>
        <p:spPr/>
        <p:txBody>
          <a:bodyPr/>
          <a:lstStyle/>
          <a:p>
            <a:pPr>
              <a:defRPr/>
            </a:pPr>
            <a:endParaRPr lang="en-US">
              <a:solidFill>
                <a:srgbClr val="A6B727"/>
              </a:solidFill>
            </a:endParaRPr>
          </a:p>
        </p:txBody>
      </p:sp>
      <p:sp>
        <p:nvSpPr>
          <p:cNvPr id="4" name="Slide Number Placeholder 3"/>
          <p:cNvSpPr>
            <a:spLocks noGrp="1"/>
          </p:cNvSpPr>
          <p:nvPr>
            <p:ph type="sldNum" sz="quarter" idx="12"/>
          </p:nvPr>
        </p:nvSpPr>
        <p:spPr/>
        <p:txBody>
          <a:bodyPr/>
          <a:lstStyle/>
          <a:p>
            <a:pPr>
              <a:defRPr/>
            </a:pPr>
            <a:fld id="{EFC9CBF2-3C7C-4D73-BE73-7C37C00B0D33}"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65571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579B2-63B3-4118-AFD7-90CCDC41BE84}" type="slidenum">
              <a:rPr lang="en-US"/>
              <a:pPr>
                <a:defRPr/>
              </a:pPr>
              <a:t>‹#›</a:t>
            </a:fld>
            <a:endParaRPr lang="en-US"/>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C6284B9A-5BD6-483A-8E8C-2D25E2BFBFA9}"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066197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763FB9F6-296C-4E52-954D-15532E71CC8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884033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A4031D6-5A72-41A5-B251-F98398E435EA}"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4041151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A0EB13D7-D552-40D4-A381-7E512CB06D5D}"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9851479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grpSp>
      <p:sp>
        <p:nvSpPr>
          <p:cNvPr id="13210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3210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7661335D-81D0-47F8-A67F-F9EC7A8AFE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5549115"/>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27D8704-CEF1-4D93-A3EC-C997059BB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0409937"/>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6685111-2314-49C3-83FC-F6652D2D7D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6837612"/>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A45394-FE69-41BA-A85C-0E0AACE7E4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8141184"/>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EC357B0-C621-4219-A10A-C28344C33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793974"/>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E01875A-65C4-4FB9-8E11-03CC8DEA84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091603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9F5108A-8362-4B4A-8484-0387197385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111D7045-87F7-4C97-A4E9-D6E35EC98F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0458767"/>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F8A2310-2B92-4988-A7E5-AF820DD56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9254530"/>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D621C05-41A7-421C-A13B-1166892EFF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846010"/>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496E197-EE0C-47F1-BCCA-635D6ED399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0839035"/>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6FD59FE-0EF6-4608-9C8E-26A2712354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4770543"/>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pPr>
              <a:defRPr/>
            </a:pPr>
            <a:fld id="{4F60CE06-5CE9-4519-9C86-0A4117148322}" type="slidenum">
              <a:rPr lang="en-US" smtClean="0">
                <a:solidFill>
                  <a:prstClr val="white">
                    <a:shade val="50000"/>
                  </a:prstClr>
                </a:solidFill>
              </a:rPr>
              <a:pPr>
                <a:def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990720822"/>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5488D4FD-C9D2-4245-81D9-B24A78DB74A6}"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99660515"/>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F9C63792-C6FA-4FA0-9B37-297C3B6CDF7E}"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3140866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8BE6B9F4-AA2F-413C-9752-D1779C4CFD83}"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39789640"/>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72FFFA73-DFAC-4D94-819A-18851E05B78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2185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8F3E3F-D193-4777-AEA0-9443015CE341}" type="slidenum">
              <a:rPr lang="en-US"/>
              <a:pPr>
                <a:defRPr/>
              </a:pPr>
              <a:t>‹#›</a:t>
            </a:fld>
            <a:endParaRPr lang="en-US"/>
          </a:p>
        </p:txBody>
      </p: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932EA38A-C38E-4AFF-89E1-00D532EC10E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14226956"/>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F6547BCF-85AE-4176-8AD4-718D50689D38}"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64175099"/>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8900D463-2DD1-41DE-BE10-D840393BD11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510253098"/>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6791C677-9335-4C5E-B245-01573AB14DE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30398093"/>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2249E224-F9CA-4FB8-9024-960902F9DFC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0824175"/>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617365C0-A21B-4E56-A8CB-D628A9C71E20}"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2568095"/>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2B85A8-B5F1-468D-BD3C-79653D160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31067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93386B-7CB5-4AC9-9E3B-C11F4D8B7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9835493"/>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C3C4A2-1190-4880-A4E8-3552ABAD5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045073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5FB5B1-6E34-4C3A-A35C-0337A43303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5424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C868FC-179E-483C-9D80-AD9DDCA2D65E}" type="slidenum">
              <a:rPr lang="en-US"/>
              <a:pPr>
                <a:defRPr/>
              </a:pPr>
              <a:t>‹#›</a:t>
            </a:fld>
            <a:endParaRPr lang="en-US"/>
          </a:p>
        </p:txBody>
      </p:sp>
    </p:spTree>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7D3D88-4288-41A2-B138-5A932B68A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068030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3A3E2A-5585-47C9-8F84-DFE9AEA6E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620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0E4DE3C-2387-46A8-A938-37125CFCC0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152722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46D881-7389-451E-ACD7-5CDEBA9EC5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779488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A89714-2580-4040-A497-163EA37FD8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334241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A11F6D-F8B2-449A-9EAE-3A7EBC8E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5392705"/>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EE3D32-4134-41F5-AFE9-E2C5D19415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832095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675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F44E47C-533A-45A9-9213-DD88866BBC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2726342"/>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6AB221-076E-4F5D-8707-33E3AB4170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8375343"/>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E40A4B-6221-4A33-8A6E-9466DFD9AEF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1145169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729656-C197-4709-8E34-2F0980A91009}" type="slidenum">
              <a:rPr lang="en-US"/>
              <a:pPr>
                <a:defRPr/>
              </a:pPr>
              <a:t>‹#›</a:t>
            </a:fld>
            <a:endParaRPr lang="en-US"/>
          </a:p>
        </p:txBody>
      </p:sp>
    </p:spTree>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4426A14-774A-40CA-9B58-832BB49BCAA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11939039"/>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F68C9D3-B2E1-4511-A6BE-EC9773164DFC}"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48178119"/>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6337FA6-53EC-4ECA-B9DC-AEF3CB0F46F6}"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73221336"/>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F7E38897-98B9-4B34-A0DF-04E9CE6114BB}"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97767146"/>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C4BF90F-2F28-41EC-A551-8BACCED6565C}"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5023250"/>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5BB093-E2EE-4E43-A4EB-6C7DBF6DAA3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08437083"/>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26D2322-6055-42FF-BB5C-C5AD724B41D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4233820"/>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0D0053D-465B-4801-AF30-B2AACB05448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12485330"/>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8694549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954254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AA0E8E6-DF4E-4554-B2C4-49C6EB100135}" type="slidenum">
              <a:rPr lang="en-US"/>
              <a:pPr>
                <a:defRPr/>
              </a:pPr>
              <a:t>‹#›</a:t>
            </a:fld>
            <a:endParaRPr lang="en-US"/>
          </a:p>
        </p:txBody>
      </p:sp>
    </p:spTree>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0499894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7358332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9835643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3964130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3107258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65680831"/>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726271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8764195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09954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362261C-4A32-4D89-8BEC-236541118C25}"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E4128C9-BE07-4B3E-BD11-70DB215157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BF1AB587-DA06-4226-9994-A291B927C0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914C24-7E72-46ED-A9CC-DDB8E19E4D98}"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B1F9B3-8DC1-4C15-9EBE-05B82CA60326}"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4A12D-18F1-4E21-99C6-05D5A2E525F9}"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3D94BA-1194-45DE-9351-0EAEE80DD446}"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F1EC6-9777-4BE2-8196-C1C2B736AFA4}"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06FB2-D126-4902-93AB-ADF47BCF576E}"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9CF5C8-00C0-4178-AB33-CA2375945259}"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DC943F-0685-410D-9D3F-643F4EFFBCFC}"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967D47-DEFC-4A78-AC96-F85F558A4F5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E1B85DA-0475-4EAE-B12C-38E76DCFB21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FAA2E8-7F54-48A1-890C-59355613F10E}"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1760A-436C-4CE8-8CE2-86289191D148}"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A49474-BD22-45F0-8A10-300C0DCC7BDD}"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601AE-9890-4DB9-A4A7-9DBA154EC406}"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68813515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16381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3566839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667687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367982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217392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A862A5F-1B5D-4A81-A779-AA3431373C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0274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40297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72921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22704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808471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3288747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41742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40723044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8036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7728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53913CD-72B7-484B-94CC-0D843B6563F1}"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428346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199465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081105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40377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65822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94832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2300019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606035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9612916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4256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29994BD-536D-488C-8B9D-EBF25EC882C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03940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3936416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28845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45273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007511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306645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368746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7327432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66270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870821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E012B61-BCB2-4579-99FB-44CFE7E8CD8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63566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881041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2237949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1435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39876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698979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580842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48568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59622357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506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42B4BEC-62CB-42F2-90EB-743A86147A2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3904217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908280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874893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385328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00174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625696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0445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546532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69156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6A029E-387F-428A-8FAF-BD44534701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09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3E798BE-261E-41AB-88A0-3976E8E7F21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648AD-51B8-46D6-9BD8-876E9DF30D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11037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35910D-5167-417A-9F4A-04CC6FA30C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380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EB131A-FB8E-43D9-90A7-DB2D99F8A4B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8081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4A2A70-D13E-4B0E-AB77-C238BDBDB86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72015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503962-377C-4065-91AC-0EE6EDA4B2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41543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37F0DA-58A9-4D05-8939-BC2296C212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3467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0DEF-5D57-42A1-A37A-6D24DE2B6C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00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77E7AA-D751-4CCA-90D6-B085509AEB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3663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0FD81E-F580-4735-9E90-1D8BA22EDE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165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2B5A6F-20C6-4EF0-BFCD-0E03492475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60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665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607B04F7-94B5-4B85-BA38-909B788F098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665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65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65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665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5"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017842D3-EABB-4559-B3A1-F4A346AC0E7B}" type="slidenum">
              <a:rPr lang="en-US" altLang="en-US" b="0" smtClean="0">
                <a:solidFill>
                  <a:srgbClr val="A6B727"/>
                </a:solidFill>
                <a:latin typeface="Arial" panose="020B0604020202020204" pitchFamily="34" charset="0"/>
                <a:cs typeface="Arial" panose="020B0604020202020204" pitchFamily="34" charset="0"/>
              </a:rPr>
              <a:pPr>
                <a:defRPr/>
              </a:pPr>
              <a:t>‹#›</a:t>
            </a:fld>
            <a:endParaRPr lang="en-US" altLang="en-US" b="0">
              <a:solidFill>
                <a:srgbClr val="A6B7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92390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b="0">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b="0">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8D3EC1A-843B-4337-9A78-A61EDF2D69D4}" type="slidenum">
              <a:rPr lang="en-US" altLang="en-US" b="0">
                <a:latin typeface="Arial" panose="020B0604020202020204" pitchFamily="34" charset="0"/>
                <a:cs typeface="Arial" panose="020B0604020202020204" pitchFamily="34" charset="0"/>
              </a:rPr>
              <a:pPr>
                <a:defRPr/>
              </a:pPr>
              <a:t>‹#›</a:t>
            </a:fld>
            <a:endParaRPr lang="en-US" alt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88892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017842D3-EABB-4559-B3A1-F4A346AC0E7B}" type="slidenum">
              <a:rPr lang="en-US" altLang="en-US" b="0" smtClean="0">
                <a:solidFill>
                  <a:srgbClr val="A6B727"/>
                </a:solidFill>
                <a:latin typeface="Arial" panose="020B0604020202020204" pitchFamily="34" charset="0"/>
                <a:cs typeface="Arial" panose="020B0604020202020204" pitchFamily="34" charset="0"/>
              </a:rPr>
              <a:pPr>
                <a:defRPr/>
              </a:pPr>
              <a:t>‹#›</a:t>
            </a:fld>
            <a:endParaRPr lang="en-US" altLang="en-US" b="0">
              <a:solidFill>
                <a:srgbClr val="A6B7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0577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13107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13107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sp>
          <p:nvSpPr>
            <p:cNvPr id="13108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solidFill>
                  <a:srgbClr val="FFFFFF"/>
                </a:solidFill>
              </a:endParaRPr>
            </a:p>
          </p:txBody>
        </p:sp>
        <p:sp>
          <p:nvSpPr>
            <p:cNvPr id="13108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grpSp>
      <p:sp>
        <p:nvSpPr>
          <p:cNvPr id="13108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108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8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latin typeface="+mn-lt"/>
              </a:defRPr>
            </a:lvl1pPr>
          </a:lstStyle>
          <a:p>
            <a:pPr>
              <a:defRPr/>
            </a:pPr>
            <a:endParaRPr lang="en-US">
              <a:solidFill>
                <a:srgbClr val="FFFFFF"/>
              </a:solidFill>
            </a:endParaRPr>
          </a:p>
        </p:txBody>
      </p:sp>
      <p:sp>
        <p:nvSpPr>
          <p:cNvPr id="131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latin typeface="+mn-lt"/>
              </a:defRPr>
            </a:lvl1pPr>
          </a:lstStyle>
          <a:p>
            <a:pPr>
              <a:defRPr/>
            </a:pPr>
            <a:endParaRPr lang="en-US">
              <a:solidFill>
                <a:srgbClr val="FFFFFF"/>
              </a:solidFill>
            </a:endParaRPr>
          </a:p>
        </p:txBody>
      </p:sp>
      <p:sp>
        <p:nvSpPr>
          <p:cNvPr id="13108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latin typeface="+mn-lt"/>
              </a:defRPr>
            </a:lvl1pPr>
          </a:lstStyle>
          <a:p>
            <a:pPr>
              <a:defRPr/>
            </a:pPr>
            <a:fld id="{01D74440-FD40-46EE-8885-2FECA9A014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986077"/>
      </p:ext>
    </p:extLst>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15EE764-8798-404E-BD72-D3451E95B59B}"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00531234"/>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spd="med">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943B0C-0DF5-4BB6-87FB-106143A67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4269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solidFill>
                <a:srgbClr val="FFFFFF"/>
              </a:solidFill>
            </a:endParaRPr>
          </a:p>
        </p:txBody>
      </p:sp>
      <p:sp>
        <p:nvSpPr>
          <p:cNvPr id="665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F15EE764-8798-404E-BD72-D3451E95B59B}"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665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65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665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solidFill>
                <a:srgbClr val="FFFFFF"/>
              </a:solidFill>
            </a:endParaRPr>
          </a:p>
        </p:txBody>
      </p:sp>
      <p:sp>
        <p:nvSpPr>
          <p:cNvPr id="665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034435"/>
      </p:ext>
    </p:extLst>
  </p:cSld>
  <p:clrMap bg1="dk2" tx1="lt1" bg2="dk1"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b="0"/>
              <a:pPr eaLnBrk="1" hangingPunct="1">
                <a:defRPr/>
              </a:pPr>
              <a:t>‹#›</a:t>
            </a:fld>
            <a:endParaRPr lang="en-US" b="0"/>
          </a:p>
        </p:txBody>
      </p:sp>
    </p:spTree>
    <p:extLst>
      <p:ext uri="{BB962C8B-B14F-4D97-AF65-F5344CB8AC3E}">
        <p14:creationId xmlns:p14="http://schemas.microsoft.com/office/powerpoint/2010/main" val="186165991"/>
      </p:ext>
    </p:extLst>
  </p:cSld>
  <p:clrMap bg1="dk2" tx1="lt1" bg2="dk1"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9900BCE-3CC7-429C-A06B-38F31F3BDF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789" r:id="rId2"/>
    <p:sldLayoutId id="2147483807" r:id="rId3"/>
    <p:sldLayoutId id="2147483790" r:id="rId4"/>
    <p:sldLayoutId id="2147483791" r:id="rId5"/>
    <p:sldLayoutId id="2147483792" r:id="rId6"/>
    <p:sldLayoutId id="2147483808" r:id="rId7"/>
    <p:sldLayoutId id="2147483809" r:id="rId8"/>
    <p:sldLayoutId id="2147483810" r:id="rId9"/>
    <p:sldLayoutId id="2147483793" r:id="rId10"/>
    <p:sldLayoutId id="2147483811" r:id="rId11"/>
  </p:sldLayoutIdLst>
  <p:transition spd="med">
    <p:fade/>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C18ACE3-3D6A-459D-AAB8-C8CA7EA73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4221123581"/>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2750607808"/>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3359050809"/>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174839936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1392959752"/>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b="0">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17842D3-EABB-4559-B3A1-F4A346AC0E7B}" type="slidenum">
              <a:rPr lang="en-US" altLang="en-US" b="0">
                <a:solidFill>
                  <a:srgbClr val="000000"/>
                </a:solidFill>
                <a:latin typeface="Arial" panose="020B0604020202020204" pitchFamily="34" charset="0"/>
              </a:rPr>
              <a:pPr>
                <a:defRPr/>
              </a:pPr>
              <a:t>‹#›</a:t>
            </a:fld>
            <a:endParaRPr lang="en-US" altLang="en-US" b="0">
              <a:solidFill>
                <a:srgbClr val="000000"/>
              </a:solidFill>
              <a:latin typeface="Arial" panose="020B0604020202020204" pitchFamily="34" charset="0"/>
            </a:endParaRPr>
          </a:p>
        </p:txBody>
      </p:sp>
    </p:spTree>
    <p:extLst>
      <p:ext uri="{BB962C8B-B14F-4D97-AF65-F5344CB8AC3E}">
        <p14:creationId xmlns:p14="http://schemas.microsoft.com/office/powerpoint/2010/main" val="352039725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2.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5.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7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57.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365125"/>
            <a:ext cx="9144000" cy="1920875"/>
          </a:xfrm>
        </p:spPr>
        <p:txBody>
          <a:bodyPr/>
          <a:lstStyle/>
          <a:p>
            <a:pPr eaLnBrk="1" hangingPunct="1">
              <a:defRPr/>
            </a:pPr>
            <a:r>
              <a:rPr lang="en-US" sz="5400" dirty="0">
                <a:solidFill>
                  <a:schemeClr val="tx1"/>
                </a:solidFill>
              </a:rPr>
              <a:t>Review:</a:t>
            </a:r>
            <a:br>
              <a:rPr lang="en-US" sz="5400" dirty="0">
                <a:solidFill>
                  <a:schemeClr val="tx1"/>
                </a:solidFill>
              </a:rPr>
            </a:br>
            <a:r>
              <a:rPr lang="en-US" sz="5400" dirty="0">
                <a:solidFill>
                  <a:schemeClr val="tx1"/>
                </a:solidFill>
              </a:rPr>
              <a:t>What IS Expository Preaching?</a:t>
            </a:r>
          </a:p>
        </p:txBody>
      </p:sp>
      <p:sp>
        <p:nvSpPr>
          <p:cNvPr id="4" name="Rectangle 14"/>
          <p:cNvSpPr>
            <a:spLocks noChangeArrowheads="1"/>
          </p:cNvSpPr>
          <p:nvPr/>
        </p:nvSpPr>
        <p:spPr bwMode="auto">
          <a:xfrm>
            <a:off x="0" y="5334000"/>
            <a:ext cx="9144000" cy="1524000"/>
          </a:xfrm>
          <a:prstGeom prst="rect">
            <a:avLst/>
          </a:prstGeom>
          <a:solidFill>
            <a:schemeClr val="bg2"/>
          </a:solidFill>
          <a:ln w="9525">
            <a:noFill/>
            <a:miter lim="800000"/>
            <a:headEnd/>
            <a:tailEnd/>
          </a:ln>
        </p:spPr>
        <p:txBody>
          <a:bodyPr anchor="ctr"/>
          <a:lstStyle/>
          <a:p>
            <a:pPr algn="ctr" eaLnBrk="1" hangingPunct="1"/>
            <a:r>
              <a:rPr lang="en-US" sz="2000" b="1" dirty="0">
                <a:latin typeface="Arial"/>
                <a:cs typeface="Arial"/>
              </a:rPr>
              <a:t>Dr. Jeffrey Arthurs, Gordon-Conwell Theological Seminary, </a:t>
            </a:r>
            <a:br>
              <a:rPr lang="en-US" sz="2000" b="1" dirty="0">
                <a:latin typeface="Arial"/>
                <a:cs typeface="Arial"/>
              </a:rPr>
            </a:br>
            <a:r>
              <a:rPr lang="en-US" sz="2000" b="1" dirty="0">
                <a:latin typeface="Arial"/>
                <a:cs typeface="Arial"/>
              </a:rPr>
              <a:t>as taught at Singapore Bible College DMin module, March 2016</a:t>
            </a:r>
          </a:p>
          <a:p>
            <a:pPr algn="ctr" eaLnBrk="1" hangingPunct="1"/>
            <a:r>
              <a:rPr lang="en-US" sz="2000" b="1" dirty="0">
                <a:latin typeface="Arial"/>
                <a:cs typeface="Arial"/>
              </a:rPr>
              <a:t>and offered for free download by Dr. Rick Griffith at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457200" y="152400"/>
            <a:ext cx="8229600" cy="1143000"/>
          </a:xfrm>
        </p:spPr>
        <p:txBody>
          <a:bodyPr>
            <a:normAutofit fontScale="90000"/>
          </a:bodyPr>
          <a:lstStyle/>
          <a:p>
            <a:pPr algn="ctr"/>
            <a:r>
              <a:rPr lang="en-US" sz="4000" dirty="0">
                <a:solidFill>
                  <a:srgbClr val="FFFF00"/>
                </a:solidFill>
              </a:rPr>
              <a:t>Expository Preaching:</a:t>
            </a:r>
            <a:br>
              <a:rPr lang="en-US" sz="4000" dirty="0">
                <a:solidFill>
                  <a:srgbClr val="FFFF00"/>
                </a:solidFill>
              </a:rPr>
            </a:br>
            <a:r>
              <a:rPr lang="en-US" sz="4000" dirty="0">
                <a:solidFill>
                  <a:srgbClr val="FFFF00"/>
                </a:solidFill>
              </a:rPr>
              <a:t>False Stereotypes</a:t>
            </a:r>
          </a:p>
        </p:txBody>
      </p:sp>
      <p:sp>
        <p:nvSpPr>
          <p:cNvPr id="174083" name="Rectangle 3"/>
          <p:cNvSpPr>
            <a:spLocks noGrp="1" noChangeArrowheads="1"/>
          </p:cNvSpPr>
          <p:nvPr>
            <p:ph idx="1"/>
          </p:nvPr>
        </p:nvSpPr>
        <p:spPr>
          <a:xfrm>
            <a:off x="457200" y="1524000"/>
            <a:ext cx="8229600" cy="5334000"/>
          </a:xfrm>
        </p:spPr>
        <p:txBody>
          <a:bodyPr>
            <a:normAutofit/>
          </a:bodyPr>
          <a:lstStyle/>
          <a:p>
            <a:pPr>
              <a:lnSpc>
                <a:spcPct val="80000"/>
              </a:lnSpc>
            </a:pPr>
            <a:endParaRPr lang="en-US" sz="2000" dirty="0"/>
          </a:p>
          <a:p>
            <a:pPr>
              <a:lnSpc>
                <a:spcPct val="80000"/>
              </a:lnSpc>
              <a:buFont typeface="Wingdings" pitchFamily="2" charset="2"/>
              <a:buNone/>
            </a:pPr>
            <a:endParaRPr lang="en-US" sz="2000" b="1" dirty="0">
              <a:latin typeface="Tahoma" pitchFamily="1" charset="0"/>
            </a:endParaRPr>
          </a:p>
          <a:p>
            <a:pPr>
              <a:lnSpc>
                <a:spcPct val="80000"/>
              </a:lnSpc>
              <a:buFont typeface="Wingdings" pitchFamily="2" charset="2"/>
              <a:buNone/>
            </a:pPr>
            <a:r>
              <a:rPr lang="en-US" sz="2400" b="1" dirty="0">
                <a:latin typeface="Tahoma" pitchFamily="1" charset="0"/>
              </a:rPr>
              <a:t>Dry/uninvolved  . . . . . . . . . . . . . . . . . . . . Passionate</a:t>
            </a:r>
          </a:p>
          <a:p>
            <a:pPr>
              <a:lnSpc>
                <a:spcPct val="80000"/>
              </a:lnSpc>
              <a:buFont typeface="Wingdings" pitchFamily="2" charset="2"/>
              <a:buNone/>
            </a:pPr>
            <a:endParaRPr lang="en-US" sz="2400" b="1" dirty="0">
              <a:latin typeface="Tahoma" pitchFamily="1" charset="0"/>
            </a:endParaRPr>
          </a:p>
          <a:p>
            <a:pPr>
              <a:lnSpc>
                <a:spcPct val="80000"/>
              </a:lnSpc>
              <a:buFont typeface="Wingdings" pitchFamily="2" charset="2"/>
              <a:buNone/>
            </a:pPr>
            <a:endParaRPr lang="en-US" sz="2400" b="1" dirty="0">
              <a:latin typeface="Tahoma" pitchFamily="1" charset="0"/>
            </a:endParaRPr>
          </a:p>
          <a:p>
            <a:pPr>
              <a:lnSpc>
                <a:spcPct val="80000"/>
              </a:lnSpc>
            </a:pPr>
            <a:endParaRPr lang="en-US" sz="2000" b="1" dirty="0">
              <a:latin typeface="Tahoma" pitchFamily="1" charset="0"/>
            </a:endParaRPr>
          </a:p>
          <a:p>
            <a:pPr>
              <a:lnSpc>
                <a:spcPct val="80000"/>
              </a:lnSpc>
              <a:buFont typeface="Wingdings" pitchFamily="2" charset="2"/>
              <a:buNone/>
            </a:pPr>
            <a:endParaRPr lang="en-US" sz="2000" dirty="0">
              <a:latin typeface="Tahoma" pitchFamily="1" charset="0"/>
            </a:endParaRPr>
          </a:p>
          <a:p>
            <a:pPr>
              <a:lnSpc>
                <a:spcPct val="80000"/>
              </a:lnSpc>
              <a:buFont typeface="Wingdings" pitchFamily="2" charset="2"/>
              <a:buNone/>
            </a:pPr>
            <a:r>
              <a:rPr lang="en-US" sz="2400" b="1" dirty="0">
                <a:latin typeface="Tahoma" pitchFamily="1" charset="0"/>
              </a:rPr>
              <a:t>One long passage . . . . . . . . . . . . . . Short passage(s) </a:t>
            </a:r>
          </a:p>
          <a:p>
            <a:pPr>
              <a:lnSpc>
                <a:spcPct val="80000"/>
              </a:lnSpc>
            </a:pPr>
            <a:endParaRPr lang="en-US" sz="2400" b="1" dirty="0">
              <a:latin typeface="Tahoma" pitchFamily="1" charset="0"/>
            </a:endParaRPr>
          </a:p>
          <a:p>
            <a:pPr>
              <a:lnSpc>
                <a:spcPct val="80000"/>
              </a:lnSpc>
              <a:buFont typeface="Wingdings" pitchFamily="2" charset="2"/>
              <a:buNone/>
            </a:pPr>
            <a:endParaRPr lang="en-US" sz="2000" b="1" dirty="0">
              <a:latin typeface="Tahoma" pitchFamily="1" charset="0"/>
            </a:endParaRPr>
          </a:p>
          <a:p>
            <a:pPr>
              <a:lnSpc>
                <a:spcPct val="80000"/>
              </a:lnSpc>
              <a:buFont typeface="Wingdings" pitchFamily="2" charset="2"/>
              <a:buNone/>
            </a:pPr>
            <a:endParaRPr lang="en-US" sz="2400" b="1" dirty="0">
              <a:latin typeface="Tahoma" pitchFamily="1" charset="0"/>
            </a:endParaRPr>
          </a:p>
          <a:p>
            <a:pPr>
              <a:lnSpc>
                <a:spcPct val="80000"/>
              </a:lnSpc>
              <a:buFont typeface="Wingdings" pitchFamily="2" charset="2"/>
              <a:buNone/>
            </a:pPr>
            <a:r>
              <a:rPr lang="en-US" sz="2400" b="1" dirty="0">
                <a:latin typeface="Tahoma" pitchFamily="1" charset="0"/>
              </a:rPr>
              <a:t>Verse-by-verse commentary  . . . . . . . . . . . . . . Other</a:t>
            </a:r>
          </a:p>
        </p:txBody>
      </p:sp>
      <p:grpSp>
        <p:nvGrpSpPr>
          <p:cNvPr id="3" name="Group 7"/>
          <p:cNvGrpSpPr>
            <a:grpSpLocks/>
          </p:cNvGrpSpPr>
          <p:nvPr/>
        </p:nvGrpSpPr>
        <p:grpSpPr bwMode="auto">
          <a:xfrm>
            <a:off x="2743200" y="1447800"/>
            <a:ext cx="3755136" cy="609600"/>
            <a:chOff x="336" y="912"/>
            <a:chExt cx="1056" cy="432"/>
          </a:xfrm>
        </p:grpSpPr>
        <p:sp>
          <p:nvSpPr>
            <p:cNvPr id="174088" name="Oval 8"/>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charset="0"/>
                <a:ea typeface="ＭＳ Ｐゴシック" pitchFamily="1" charset="-128"/>
              </a:endParaRPr>
            </a:p>
          </p:txBody>
        </p:sp>
        <p:sp>
          <p:nvSpPr>
            <p:cNvPr id="174089" name="Text Box 9"/>
            <p:cNvSpPr txBox="1">
              <a:spLocks noChangeArrowheads="1"/>
            </p:cNvSpPr>
            <p:nvPr/>
          </p:nvSpPr>
          <p:spPr bwMode="auto">
            <a:xfrm>
              <a:off x="336" y="969"/>
              <a:ext cx="1056" cy="324"/>
            </a:xfrm>
            <a:prstGeom prst="rect">
              <a:avLst/>
            </a:prstGeom>
            <a:noFill/>
            <a:ln w="25400">
              <a:noFill/>
              <a:miter lim="800000"/>
              <a:headEnd/>
              <a:tailEnd/>
            </a:ln>
            <a:effectLst/>
          </p:spPr>
          <p:txBody>
            <a:bodyPr>
              <a:spAutoFit/>
            </a:bodyPr>
            <a:lstStyle/>
            <a:p>
              <a:pPr>
                <a:spcBef>
                  <a:spcPct val="50000"/>
                </a:spcBef>
              </a:pPr>
              <a:r>
                <a:rPr lang="en-US" sz="2400" b="0" i="1" dirty="0">
                  <a:solidFill>
                    <a:srgbClr val="3B3B3B"/>
                  </a:solidFill>
                  <a:latin typeface="Arial" charset="0"/>
                  <a:ea typeface="ＭＳ Ｐゴシック" pitchFamily="1" charset="-128"/>
                </a:rPr>
                <a:t>       A Delivery Style</a:t>
              </a:r>
            </a:p>
          </p:txBody>
        </p:sp>
      </p:grpSp>
      <p:grpSp>
        <p:nvGrpSpPr>
          <p:cNvPr id="4" name="Group 10"/>
          <p:cNvGrpSpPr>
            <a:grpSpLocks/>
          </p:cNvGrpSpPr>
          <p:nvPr/>
        </p:nvGrpSpPr>
        <p:grpSpPr bwMode="auto">
          <a:xfrm>
            <a:off x="2743200" y="2901950"/>
            <a:ext cx="4267200" cy="609600"/>
            <a:chOff x="336" y="912"/>
            <a:chExt cx="1200" cy="432"/>
          </a:xfrm>
        </p:grpSpPr>
        <p:sp>
          <p:nvSpPr>
            <p:cNvPr id="174091" name="Oval 11"/>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charset="0"/>
                <a:ea typeface="ＭＳ Ｐゴシック" pitchFamily="1" charset="-128"/>
              </a:endParaRPr>
            </a:p>
          </p:txBody>
        </p:sp>
        <p:sp>
          <p:nvSpPr>
            <p:cNvPr id="174092" name="Text Box 12"/>
            <p:cNvSpPr txBox="1">
              <a:spLocks noChangeArrowheads="1"/>
            </p:cNvSpPr>
            <p:nvPr/>
          </p:nvSpPr>
          <p:spPr bwMode="auto">
            <a:xfrm>
              <a:off x="480" y="960"/>
              <a:ext cx="1056" cy="324"/>
            </a:xfrm>
            <a:prstGeom prst="rect">
              <a:avLst/>
            </a:prstGeom>
            <a:noFill/>
            <a:ln w="25400">
              <a:noFill/>
              <a:miter lim="800000"/>
              <a:headEnd/>
              <a:tailEnd/>
            </a:ln>
            <a:effectLst/>
          </p:spPr>
          <p:txBody>
            <a:bodyPr>
              <a:spAutoFit/>
            </a:bodyPr>
            <a:lstStyle/>
            <a:p>
              <a:pPr>
                <a:spcBef>
                  <a:spcPct val="50000"/>
                </a:spcBef>
              </a:pPr>
              <a:r>
                <a:rPr lang="en-US" sz="2400" b="0" i="1" dirty="0">
                  <a:solidFill>
                    <a:srgbClr val="3B3B3B"/>
                  </a:solidFill>
                  <a:latin typeface="Arial" charset="0"/>
                  <a:ea typeface="ＭＳ Ｐゴシック" pitchFamily="1" charset="-128"/>
                </a:rPr>
                <a:t>Length of Passage</a:t>
              </a:r>
            </a:p>
          </p:txBody>
        </p:sp>
      </p:grpSp>
      <p:grpSp>
        <p:nvGrpSpPr>
          <p:cNvPr id="5" name="Group 13"/>
          <p:cNvGrpSpPr>
            <a:grpSpLocks/>
          </p:cNvGrpSpPr>
          <p:nvPr/>
        </p:nvGrpSpPr>
        <p:grpSpPr bwMode="auto">
          <a:xfrm>
            <a:off x="2667000" y="4495800"/>
            <a:ext cx="4267200" cy="609600"/>
            <a:chOff x="336" y="912"/>
            <a:chExt cx="1200" cy="432"/>
          </a:xfrm>
        </p:grpSpPr>
        <p:sp>
          <p:nvSpPr>
            <p:cNvPr id="174094" name="Oval 14"/>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charset="0"/>
                <a:ea typeface="ＭＳ Ｐゴシック" pitchFamily="1" charset="-128"/>
              </a:endParaRPr>
            </a:p>
          </p:txBody>
        </p:sp>
        <p:sp>
          <p:nvSpPr>
            <p:cNvPr id="174095" name="Text Box 15"/>
            <p:cNvSpPr txBox="1">
              <a:spLocks noChangeArrowheads="1"/>
            </p:cNvSpPr>
            <p:nvPr/>
          </p:nvSpPr>
          <p:spPr bwMode="auto">
            <a:xfrm>
              <a:off x="480" y="960"/>
              <a:ext cx="1056" cy="324"/>
            </a:xfrm>
            <a:prstGeom prst="rect">
              <a:avLst/>
            </a:prstGeom>
            <a:noFill/>
            <a:ln w="25400">
              <a:noFill/>
              <a:miter lim="800000"/>
              <a:headEnd/>
              <a:tailEnd/>
            </a:ln>
            <a:effectLst/>
          </p:spPr>
          <p:txBody>
            <a:bodyPr>
              <a:spAutoFit/>
            </a:bodyPr>
            <a:lstStyle/>
            <a:p>
              <a:pPr>
                <a:spcBef>
                  <a:spcPct val="50000"/>
                </a:spcBef>
              </a:pPr>
              <a:r>
                <a:rPr lang="en-US" sz="2400" b="0" i="1" dirty="0">
                  <a:solidFill>
                    <a:srgbClr val="3B3B3B"/>
                  </a:solidFill>
                  <a:latin typeface="Arial" charset="0"/>
                  <a:ea typeface="ＭＳ Ｐゴシック" pitchFamily="1" charset="-128"/>
                </a:rPr>
                <a:t>        A Form</a:t>
              </a:r>
            </a:p>
          </p:txBody>
        </p:sp>
      </p:grpSp>
      <p:pic>
        <p:nvPicPr>
          <p:cNvPr id="174096" name="Picture 16" descr="MCj04244680000[1]"/>
          <p:cNvPicPr>
            <a:picLocks noChangeAspect="1" noChangeArrowheads="1"/>
          </p:cNvPicPr>
          <p:nvPr/>
        </p:nvPicPr>
        <p:blipFill>
          <a:blip r:embed="rId2" cstate="print"/>
          <a:srcRect/>
          <a:stretch>
            <a:fillRect/>
          </a:stretch>
        </p:blipFill>
        <p:spPr bwMode="auto">
          <a:xfrm>
            <a:off x="7543800" y="304800"/>
            <a:ext cx="1143000" cy="1074738"/>
          </a:xfrm>
          <a:prstGeom prst="rect">
            <a:avLst/>
          </a:prstGeom>
          <a:noFill/>
        </p:spPr>
      </p:pic>
    </p:spTree>
    <p:extLst>
      <p:ext uri="{BB962C8B-B14F-4D97-AF65-F5344CB8AC3E}">
        <p14:creationId xmlns:p14="http://schemas.microsoft.com/office/powerpoint/2010/main" val="776282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4083">
                                            <p:txEl>
                                              <p:pRg st="2" end="2"/>
                                            </p:txEl>
                                          </p:spTgt>
                                        </p:tgtEl>
                                        <p:attrNameLst>
                                          <p:attrName>style.visibility</p:attrName>
                                        </p:attrNameLst>
                                      </p:cBhvr>
                                      <p:to>
                                        <p:strVal val="visible"/>
                                      </p:to>
                                    </p:set>
                                    <p:anim calcmode="lin" valueType="num">
                                      <p:cBhvr>
                                        <p:cTn id="16" dur="500" fill="hold"/>
                                        <p:tgtEl>
                                          <p:spTgt spid="17408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7408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7408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7408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740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4083">
                                            <p:txEl>
                                              <p:pRg st="7" end="7"/>
                                            </p:txEl>
                                          </p:spTgt>
                                        </p:tgtEl>
                                        <p:attrNameLst>
                                          <p:attrName>style.visibility</p:attrName>
                                        </p:attrNameLst>
                                      </p:cBhvr>
                                      <p:to>
                                        <p:strVal val="visible"/>
                                      </p:to>
                                    </p:set>
                                    <p:anim calcmode="lin" valueType="num">
                                      <p:cBhvr>
                                        <p:cTn id="34" dur="500" fill="hold"/>
                                        <p:tgtEl>
                                          <p:spTgt spid="174083">
                                            <p:txEl>
                                              <p:pRg st="7" end="7"/>
                                            </p:txEl>
                                          </p:spTgt>
                                        </p:tgtEl>
                                        <p:attrNameLst>
                                          <p:attrName>ppt_w</p:attrName>
                                        </p:attrNameLst>
                                      </p:cBhvr>
                                      <p:tavLst>
                                        <p:tav tm="0">
                                          <p:val>
                                            <p:strVal val="#ppt_w*0.05"/>
                                          </p:val>
                                        </p:tav>
                                        <p:tav tm="100000">
                                          <p:val>
                                            <p:strVal val="#ppt_w"/>
                                          </p:val>
                                        </p:tav>
                                      </p:tavLst>
                                    </p:anim>
                                    <p:anim calcmode="lin" valueType="num">
                                      <p:cBhvr>
                                        <p:cTn id="35" dur="500" fill="hold"/>
                                        <p:tgtEl>
                                          <p:spTgt spid="174083">
                                            <p:txEl>
                                              <p:pRg st="7" end="7"/>
                                            </p:txEl>
                                          </p:spTgt>
                                        </p:tgtEl>
                                        <p:attrNameLst>
                                          <p:attrName>ppt_h</p:attrName>
                                        </p:attrNameLst>
                                      </p:cBhvr>
                                      <p:tavLst>
                                        <p:tav tm="0">
                                          <p:val>
                                            <p:strVal val="#ppt_h"/>
                                          </p:val>
                                        </p:tav>
                                        <p:tav tm="100000">
                                          <p:val>
                                            <p:strVal val="#ppt_h"/>
                                          </p:val>
                                        </p:tav>
                                      </p:tavLst>
                                    </p:anim>
                                    <p:anim calcmode="lin" valueType="num">
                                      <p:cBhvr>
                                        <p:cTn id="36" dur="500" fill="hold"/>
                                        <p:tgtEl>
                                          <p:spTgt spid="174083">
                                            <p:txEl>
                                              <p:pRg st="7" end="7"/>
                                            </p:txEl>
                                          </p:spTgt>
                                        </p:tgtEl>
                                        <p:attrNameLst>
                                          <p:attrName>ppt_x</p:attrName>
                                        </p:attrNameLst>
                                      </p:cBhvr>
                                      <p:tavLst>
                                        <p:tav tm="0">
                                          <p:val>
                                            <p:strVal val="#ppt_x-.2"/>
                                          </p:val>
                                        </p:tav>
                                        <p:tav tm="100000">
                                          <p:val>
                                            <p:strVal val="#ppt_x"/>
                                          </p:val>
                                        </p:tav>
                                      </p:tavLst>
                                    </p:anim>
                                    <p:anim calcmode="lin" valueType="num">
                                      <p:cBhvr>
                                        <p:cTn id="37" dur="500" fill="hold"/>
                                        <p:tgtEl>
                                          <p:spTgt spid="174083">
                                            <p:txEl>
                                              <p:pRg st="7" end="7"/>
                                            </p:txEl>
                                          </p:spTgt>
                                        </p:tgtEl>
                                        <p:attrNameLst>
                                          <p:attrName>ppt_y</p:attrName>
                                        </p:attrNameLst>
                                      </p:cBhvr>
                                      <p:tavLst>
                                        <p:tav tm="0">
                                          <p:val>
                                            <p:strVal val="#ppt_y"/>
                                          </p:val>
                                        </p:tav>
                                        <p:tav tm="100000">
                                          <p:val>
                                            <p:strVal val="#ppt_y"/>
                                          </p:val>
                                        </p:tav>
                                      </p:tavLst>
                                    </p:anim>
                                    <p:animEffect transition="in" filter="fade">
                                      <p:cBhvr>
                                        <p:cTn id="38" dur="500"/>
                                        <p:tgtEl>
                                          <p:spTgt spid="17408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strVal val="#ppt_w*0.05"/>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anim calcmode="lin" valueType="num">
                                      <p:cBhvr>
                                        <p:cTn id="45" dur="500" fill="hold"/>
                                        <p:tgtEl>
                                          <p:spTgt spid="5"/>
                                        </p:tgtEl>
                                        <p:attrNameLst>
                                          <p:attrName>ppt_x</p:attrName>
                                        </p:attrNameLst>
                                      </p:cBhvr>
                                      <p:tavLst>
                                        <p:tav tm="0">
                                          <p:val>
                                            <p:strVal val="#ppt_x-.2"/>
                                          </p:val>
                                        </p:tav>
                                        <p:tav tm="100000">
                                          <p:val>
                                            <p:strVal val="#ppt_x"/>
                                          </p:val>
                                        </p:tav>
                                      </p:tavLst>
                                    </p:anim>
                                    <p:anim calcmode="lin" valueType="num">
                                      <p:cBhvr>
                                        <p:cTn id="46" dur="500" fill="hold"/>
                                        <p:tgtEl>
                                          <p:spTgt spid="5"/>
                                        </p:tgtEl>
                                        <p:attrNameLst>
                                          <p:attrName>ppt_y</p:attrName>
                                        </p:attrNameLst>
                                      </p:cBhvr>
                                      <p:tavLst>
                                        <p:tav tm="0">
                                          <p:val>
                                            <p:strVal val="#ppt_y"/>
                                          </p:val>
                                        </p:tav>
                                        <p:tav tm="100000">
                                          <p:val>
                                            <p:strVal val="#ppt_y"/>
                                          </p:val>
                                        </p:tav>
                                      </p:tavLst>
                                    </p:anim>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4083">
                                            <p:txEl>
                                              <p:pRg st="11" end="11"/>
                                            </p:txEl>
                                          </p:spTgt>
                                        </p:tgtEl>
                                        <p:attrNameLst>
                                          <p:attrName>style.visibility</p:attrName>
                                        </p:attrNameLst>
                                      </p:cBhvr>
                                      <p:to>
                                        <p:strVal val="visible"/>
                                      </p:to>
                                    </p:set>
                                    <p:anim calcmode="lin" valueType="num">
                                      <p:cBhvr>
                                        <p:cTn id="52" dur="500" fill="hold"/>
                                        <p:tgtEl>
                                          <p:spTgt spid="174083">
                                            <p:txEl>
                                              <p:pRg st="11" end="11"/>
                                            </p:txEl>
                                          </p:spTgt>
                                        </p:tgtEl>
                                        <p:attrNameLst>
                                          <p:attrName>ppt_w</p:attrName>
                                        </p:attrNameLst>
                                      </p:cBhvr>
                                      <p:tavLst>
                                        <p:tav tm="0">
                                          <p:val>
                                            <p:strVal val="#ppt_w*0.05"/>
                                          </p:val>
                                        </p:tav>
                                        <p:tav tm="100000">
                                          <p:val>
                                            <p:strVal val="#ppt_w"/>
                                          </p:val>
                                        </p:tav>
                                      </p:tavLst>
                                    </p:anim>
                                    <p:anim calcmode="lin" valueType="num">
                                      <p:cBhvr>
                                        <p:cTn id="53" dur="500" fill="hold"/>
                                        <p:tgtEl>
                                          <p:spTgt spid="174083">
                                            <p:txEl>
                                              <p:pRg st="11" end="11"/>
                                            </p:txEl>
                                          </p:spTgt>
                                        </p:tgtEl>
                                        <p:attrNameLst>
                                          <p:attrName>ppt_h</p:attrName>
                                        </p:attrNameLst>
                                      </p:cBhvr>
                                      <p:tavLst>
                                        <p:tav tm="0">
                                          <p:val>
                                            <p:strVal val="#ppt_h"/>
                                          </p:val>
                                        </p:tav>
                                        <p:tav tm="100000">
                                          <p:val>
                                            <p:strVal val="#ppt_h"/>
                                          </p:val>
                                        </p:tav>
                                      </p:tavLst>
                                    </p:anim>
                                    <p:anim calcmode="lin" valueType="num">
                                      <p:cBhvr>
                                        <p:cTn id="54" dur="500" fill="hold"/>
                                        <p:tgtEl>
                                          <p:spTgt spid="174083">
                                            <p:txEl>
                                              <p:pRg st="11" end="11"/>
                                            </p:txEl>
                                          </p:spTgt>
                                        </p:tgtEl>
                                        <p:attrNameLst>
                                          <p:attrName>ppt_x</p:attrName>
                                        </p:attrNameLst>
                                      </p:cBhvr>
                                      <p:tavLst>
                                        <p:tav tm="0">
                                          <p:val>
                                            <p:strVal val="#ppt_x-.2"/>
                                          </p:val>
                                        </p:tav>
                                        <p:tav tm="100000">
                                          <p:val>
                                            <p:strVal val="#ppt_x"/>
                                          </p:val>
                                        </p:tav>
                                      </p:tavLst>
                                    </p:anim>
                                    <p:anim calcmode="lin" valueType="num">
                                      <p:cBhvr>
                                        <p:cTn id="55" dur="500" fill="hold"/>
                                        <p:tgtEl>
                                          <p:spTgt spid="174083">
                                            <p:txEl>
                                              <p:pRg st="11" end="11"/>
                                            </p:txEl>
                                          </p:spTgt>
                                        </p:tgtEl>
                                        <p:attrNameLst>
                                          <p:attrName>ppt_y</p:attrName>
                                        </p:attrNameLst>
                                      </p:cBhvr>
                                      <p:tavLst>
                                        <p:tav tm="0">
                                          <p:val>
                                            <p:strVal val="#ppt_y"/>
                                          </p:val>
                                        </p:tav>
                                        <p:tav tm="100000">
                                          <p:val>
                                            <p:strVal val="#ppt_y"/>
                                          </p:val>
                                        </p:tav>
                                      </p:tavLst>
                                    </p:anim>
                                    <p:animEffect transition="in" filter="fade">
                                      <p:cBhvr>
                                        <p:cTn id="56" dur="500"/>
                                        <p:tgtEl>
                                          <p:spTgt spid="174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http://www.ukswebsite.co.uk/photos/newcastlemillenium%20bridge%201.jpg"/>
          <p:cNvPicPr>
            <a:picLocks noChangeAspect="1" noChangeArrowheads="1"/>
          </p:cNvPicPr>
          <p:nvPr/>
        </p:nvPicPr>
        <p:blipFill>
          <a:blip r:embed="rId2" cstate="print"/>
          <a:srcRect/>
          <a:stretch>
            <a:fillRect/>
          </a:stretch>
        </p:blipFill>
        <p:spPr bwMode="auto">
          <a:xfrm>
            <a:off x="0" y="0"/>
            <a:ext cx="9143998" cy="6858001"/>
          </a:xfrm>
          <a:prstGeom prst="rect">
            <a:avLst/>
          </a:prstGeom>
          <a:noFill/>
        </p:spPr>
      </p:pic>
      <p:sp>
        <p:nvSpPr>
          <p:cNvPr id="251907" name="Rectangle 3"/>
          <p:cNvSpPr>
            <a:spLocks noGrp="1" noChangeArrowheads="1"/>
          </p:cNvSpPr>
          <p:nvPr>
            <p:ph type="ctrTitle"/>
          </p:nvPr>
        </p:nvSpPr>
        <p:spPr>
          <a:xfrm>
            <a:off x="457200" y="533400"/>
            <a:ext cx="8458200" cy="1905000"/>
          </a:xfrm>
        </p:spPr>
        <p:txBody>
          <a:bodyPr>
            <a:normAutofit/>
          </a:bodyPr>
          <a:lstStyle/>
          <a:p>
            <a:pPr algn="ctr"/>
            <a:r>
              <a:rPr lang="en-US" sz="4800" dirty="0">
                <a:solidFill>
                  <a:srgbClr val="FFFF00"/>
                </a:solidFill>
                <a:effectLst>
                  <a:outerShdw blurRad="38100" dist="38100" dir="2700000" algn="tl">
                    <a:srgbClr val="000000">
                      <a:alpha val="43137"/>
                    </a:srgbClr>
                  </a:outerShdw>
                </a:effectLst>
              </a:rPr>
              <a:t>Expository Preaching is </a:t>
            </a:r>
            <a:br>
              <a:rPr lang="en-US" sz="4800" dirty="0">
                <a:solidFill>
                  <a:srgbClr val="FFFF00"/>
                </a:solidFill>
                <a:effectLst>
                  <a:outerShdw blurRad="38100" dist="38100" dir="2700000" algn="tl">
                    <a:srgbClr val="000000">
                      <a:alpha val="43137"/>
                    </a:srgbClr>
                  </a:outerShdw>
                </a:effectLst>
              </a:rPr>
            </a:br>
            <a:r>
              <a:rPr lang="en-US" sz="4800" dirty="0">
                <a:solidFill>
                  <a:srgbClr val="FFFF00"/>
                </a:solidFill>
                <a:effectLst>
                  <a:outerShdw blurRad="38100" dist="38100" dir="2700000" algn="tl">
                    <a:srgbClr val="000000">
                      <a:alpha val="43137"/>
                    </a:srgbClr>
                  </a:outerShdw>
                </a:effectLst>
              </a:rPr>
              <a:t>Bridge Building</a:t>
            </a:r>
          </a:p>
        </p:txBody>
      </p:sp>
      <p:sp>
        <p:nvSpPr>
          <p:cNvPr id="251908" name="Text Box 4"/>
          <p:cNvSpPr txBox="1">
            <a:spLocks noChangeArrowheads="1"/>
          </p:cNvSpPr>
          <p:nvPr/>
        </p:nvSpPr>
        <p:spPr bwMode="auto">
          <a:xfrm>
            <a:off x="3886200" y="3581400"/>
            <a:ext cx="4876800" cy="366713"/>
          </a:xfrm>
          <a:prstGeom prst="rect">
            <a:avLst/>
          </a:prstGeom>
          <a:noFill/>
          <a:ln w="9525">
            <a:noFill/>
            <a:miter lim="800000"/>
            <a:headEnd/>
            <a:tailEnd/>
          </a:ln>
          <a:effectLst/>
        </p:spPr>
        <p:txBody>
          <a:bodyPr>
            <a:spAutoFit/>
          </a:bodyPr>
          <a:lstStyle/>
          <a:p>
            <a:pPr>
              <a:spcBef>
                <a:spcPct val="50000"/>
              </a:spcBef>
            </a:pPr>
            <a:endParaRPr lang="en-US" sz="2400" b="0">
              <a:solidFill>
                <a:prstClr val="white"/>
              </a:solidFill>
              <a:latin typeface="Arial" charset="0"/>
              <a:ea typeface="ＭＳ Ｐゴシック" pitchFamily="1" charset="-128"/>
            </a:endParaRPr>
          </a:p>
        </p:txBody>
      </p:sp>
    </p:spTree>
    <p:extLst>
      <p:ext uri="{BB962C8B-B14F-4D97-AF65-F5344CB8AC3E}">
        <p14:creationId xmlns:p14="http://schemas.microsoft.com/office/powerpoint/2010/main" val="298735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20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htmlhelp.com/~liam/Ontario/NiagaraFalls/RainbowBridge/RainbowBridge.jpg"/>
          <p:cNvPicPr>
            <a:picLocks noChangeAspect="1" noChangeArrowheads="1"/>
          </p:cNvPicPr>
          <p:nvPr/>
        </p:nvPicPr>
        <p:blipFill>
          <a:blip r:embed="rId2" cstate="print">
            <a:lum bright="-4000"/>
          </a:blip>
          <a:srcRect/>
          <a:stretch>
            <a:fillRect/>
          </a:stretch>
        </p:blipFill>
        <p:spPr bwMode="auto">
          <a:xfrm>
            <a:off x="0" y="0"/>
            <a:ext cx="9144000" cy="6900863"/>
          </a:xfrm>
          <a:prstGeom prst="rect">
            <a:avLst/>
          </a:prstGeom>
          <a:noFill/>
          <a:ln w="9525">
            <a:noFill/>
            <a:miter lim="800000"/>
            <a:headEnd/>
            <a:tailEnd/>
          </a:ln>
        </p:spPr>
      </p:pic>
      <p:sp>
        <p:nvSpPr>
          <p:cNvPr id="111618" name="Text Box 2"/>
          <p:cNvSpPr txBox="1">
            <a:spLocks noChangeArrowheads="1"/>
          </p:cNvSpPr>
          <p:nvPr/>
        </p:nvSpPr>
        <p:spPr bwMode="auto">
          <a:xfrm>
            <a:off x="0" y="304800"/>
            <a:ext cx="8839200" cy="4908550"/>
          </a:xfrm>
          <a:prstGeom prst="rect">
            <a:avLst/>
          </a:prstGeom>
          <a:noFill/>
          <a:ln w="9525">
            <a:noFill/>
            <a:miter lim="800000"/>
            <a:headEnd/>
            <a:tailEnd/>
          </a:ln>
          <a:effectLst/>
        </p:spPr>
        <p:txBody>
          <a:bodyPr>
            <a:spAutoFit/>
          </a:bodyPr>
          <a:lstStyle/>
          <a:p>
            <a:pPr algn="ctr">
              <a:spcBef>
                <a:spcPct val="50000"/>
              </a:spcBef>
              <a:defRPr/>
            </a:pPr>
            <a:r>
              <a:rPr lang="en-US" sz="2800" dirty="0">
                <a:solidFill>
                  <a:schemeClr val="tx1">
                    <a:lumMod val="95000"/>
                  </a:schemeClr>
                </a:solidFill>
                <a:effectLst>
                  <a:outerShdw blurRad="38100" dist="38100" dir="2700000" algn="tl">
                    <a:srgbClr val="000000">
                      <a:alpha val="43137"/>
                    </a:srgbClr>
                  </a:outerShdw>
                </a:effectLst>
                <a:latin typeface="Tahoma" pitchFamily="34" charset="0"/>
              </a:rPr>
              <a:t>I’ve discovered that it’s not hard to be biblical if you don’t care about being contemporary. And it’s certainly not hard to be contemporary if you don’t care about being biblical. Being biblical and contemporary– that’s the art of Christian communication.</a:t>
            </a:r>
          </a:p>
          <a:p>
            <a:pPr algn="ctr">
              <a:spcBef>
                <a:spcPct val="50000"/>
              </a:spcBef>
              <a:defRPr/>
            </a:pPr>
            <a:endParaRPr lang="en-US" sz="2800" dirty="0">
              <a:solidFill>
                <a:schemeClr val="tx1">
                  <a:lumMod val="95000"/>
                </a:schemeClr>
              </a:solidFill>
              <a:effectLst>
                <a:outerShdw blurRad="38100" dist="38100" dir="2700000" algn="tl">
                  <a:srgbClr val="000000">
                    <a:alpha val="43137"/>
                  </a:srgbClr>
                </a:outerShdw>
              </a:effectLst>
              <a:latin typeface="Tahoma" pitchFamily="34" charset="0"/>
            </a:endParaRPr>
          </a:p>
          <a:p>
            <a:pPr algn="ctr">
              <a:spcBef>
                <a:spcPct val="50000"/>
              </a:spcBef>
              <a:defRPr/>
            </a:pPr>
            <a:r>
              <a:rPr lang="en-US" sz="2800" dirty="0">
                <a:solidFill>
                  <a:schemeClr val="tx1">
                    <a:lumMod val="95000"/>
                  </a:schemeClr>
                </a:solidFill>
                <a:effectLst>
                  <a:outerShdw blurRad="38100" dist="38100" dir="2700000" algn="tl">
                    <a:srgbClr val="000000">
                      <a:alpha val="43137"/>
                    </a:srgbClr>
                  </a:outerShdw>
                </a:effectLst>
                <a:latin typeface="Tahoma" pitchFamily="34" charset="0"/>
              </a:rPr>
              <a:t>John Stott</a:t>
            </a:r>
          </a:p>
          <a:p>
            <a:pPr algn="ctr">
              <a:spcBef>
                <a:spcPct val="50000"/>
              </a:spcBef>
              <a:defRPr/>
            </a:pPr>
            <a:r>
              <a:rPr lang="en-US" sz="1400" dirty="0">
                <a:solidFill>
                  <a:schemeClr val="tx1">
                    <a:lumMod val="95000"/>
                  </a:schemeClr>
                </a:solidFill>
              </a:rPr>
              <a:t>	</a:t>
            </a:r>
            <a:r>
              <a:rPr lang="en-US" sz="1600" dirty="0">
                <a:solidFill>
                  <a:schemeClr val="tx1">
                    <a:lumMod val="95000"/>
                  </a:schemeClr>
                </a:solidFill>
                <a:latin typeface="+mn-lt"/>
              </a:rPr>
              <a:t>In Palmer, </a:t>
            </a:r>
            <a:r>
              <a:rPr lang="en-US" sz="1600" dirty="0" err="1">
                <a:solidFill>
                  <a:schemeClr val="tx1">
                    <a:lumMod val="95000"/>
                  </a:schemeClr>
                </a:solidFill>
                <a:latin typeface="+mn-lt"/>
              </a:rPr>
              <a:t>Hestenes</a:t>
            </a:r>
            <a:r>
              <a:rPr lang="en-US" sz="1600" dirty="0">
                <a:solidFill>
                  <a:schemeClr val="tx1">
                    <a:lumMod val="95000"/>
                  </a:schemeClr>
                </a:solidFill>
                <a:latin typeface="+mn-lt"/>
              </a:rPr>
              <a:t>, and Hendricks.  </a:t>
            </a:r>
            <a:r>
              <a:rPr lang="en-US" sz="1600" i="1" dirty="0">
                <a:solidFill>
                  <a:schemeClr val="tx1">
                    <a:lumMod val="95000"/>
                  </a:schemeClr>
                </a:solidFill>
                <a:latin typeface="+mn-lt"/>
              </a:rPr>
              <a:t>Mastering Teaching</a:t>
            </a:r>
            <a:r>
              <a:rPr lang="en-US" sz="1600" dirty="0">
                <a:solidFill>
                  <a:schemeClr val="tx1">
                    <a:lumMod val="95000"/>
                  </a:schemeClr>
                </a:solidFill>
                <a:latin typeface="+mn-lt"/>
              </a:rPr>
              <a:t> (Portland:  Multnomah, 1991) 80.</a:t>
            </a:r>
          </a:p>
          <a:p>
            <a:pPr>
              <a:spcBef>
                <a:spcPct val="50000"/>
              </a:spcBef>
              <a:defRPr/>
            </a:pPr>
            <a:endParaRPr lang="en-US" sz="1400" dirty="0">
              <a:solidFill>
                <a:schemeClr val="bg2"/>
              </a:solidFill>
              <a:latin typeface="Tahoma"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http://www.ukswebsite.co.uk/photos/newcastlemillenium%20bridge%201.jpg"/>
          <p:cNvPicPr>
            <a:picLocks noChangeAspect="1" noChangeArrowheads="1"/>
          </p:cNvPicPr>
          <p:nvPr/>
        </p:nvPicPr>
        <p:blipFill>
          <a:blip r:embed="rId2" cstate="print">
            <a:grayscl/>
            <a:lum bright="-17000"/>
          </a:blip>
          <a:srcRect/>
          <a:stretch>
            <a:fillRect/>
          </a:stretch>
        </p:blipFill>
        <p:spPr bwMode="auto">
          <a:xfrm>
            <a:off x="0" y="0"/>
            <a:ext cx="9143998" cy="6858001"/>
          </a:xfrm>
          <a:prstGeom prst="rect">
            <a:avLst/>
          </a:prstGeom>
          <a:noFill/>
        </p:spPr>
      </p:pic>
      <p:sp>
        <p:nvSpPr>
          <p:cNvPr id="251907" name="Rectangle 3"/>
          <p:cNvSpPr>
            <a:spLocks noGrp="1" noChangeArrowheads="1"/>
          </p:cNvSpPr>
          <p:nvPr>
            <p:ph type="ctrTitle"/>
          </p:nvPr>
        </p:nvSpPr>
        <p:spPr>
          <a:xfrm>
            <a:off x="457200" y="228600"/>
            <a:ext cx="8458200" cy="1905000"/>
          </a:xfrm>
        </p:spPr>
        <p:txBody>
          <a:bodyPr>
            <a:normAutofit/>
          </a:bodyPr>
          <a:lstStyle/>
          <a:p>
            <a:pPr algn="ctr"/>
            <a:r>
              <a:rPr lang="en-US" dirty="0">
                <a:solidFill>
                  <a:srgbClr val="FFFF00"/>
                </a:solidFill>
                <a:effectLst>
                  <a:outerShdw blurRad="38100" dist="38100" dir="2700000" algn="tl">
                    <a:srgbClr val="000000">
                      <a:alpha val="43137"/>
                    </a:srgbClr>
                  </a:outerShdw>
                </a:effectLst>
                <a:latin typeface="Arial" pitchFamily="34" charset="0"/>
                <a:cs typeface="Arial" pitchFamily="34" charset="0"/>
              </a:rPr>
              <a:t>Robinson’s definition of Biblical Preaching</a:t>
            </a:r>
            <a:endParaRPr lang="en-US" dirty="0">
              <a:solidFill>
                <a:srgbClr val="FFFF00"/>
              </a:solidFill>
              <a:effectLst>
                <a:outerShdw blurRad="38100" dist="38100" dir="2700000" algn="tl">
                  <a:srgbClr val="000000">
                    <a:alpha val="43137"/>
                  </a:srgbClr>
                </a:outerShdw>
              </a:effectLst>
            </a:endParaRPr>
          </a:p>
        </p:txBody>
      </p:sp>
      <p:sp>
        <p:nvSpPr>
          <p:cNvPr id="251908" name="Text Box 4"/>
          <p:cNvSpPr txBox="1">
            <a:spLocks noChangeArrowheads="1"/>
          </p:cNvSpPr>
          <p:nvPr/>
        </p:nvSpPr>
        <p:spPr bwMode="auto">
          <a:xfrm>
            <a:off x="3886200" y="3581400"/>
            <a:ext cx="4876800" cy="366713"/>
          </a:xfrm>
          <a:prstGeom prst="rect">
            <a:avLst/>
          </a:prstGeom>
          <a:noFill/>
          <a:ln w="9525">
            <a:noFill/>
            <a:miter lim="800000"/>
            <a:headEnd/>
            <a:tailEnd/>
          </a:ln>
          <a:effectLst/>
        </p:spPr>
        <p:txBody>
          <a:bodyPr>
            <a:spAutoFit/>
          </a:bodyPr>
          <a:lstStyle/>
          <a:p>
            <a:pPr>
              <a:spcBef>
                <a:spcPct val="50000"/>
              </a:spcBef>
            </a:pPr>
            <a:endParaRPr lang="en-US" sz="2400" b="0">
              <a:solidFill>
                <a:prstClr val="white"/>
              </a:solidFill>
              <a:latin typeface="Arial" charset="0"/>
              <a:ea typeface="ＭＳ Ｐゴシック" pitchFamily="1" charset="-128"/>
            </a:endParaRPr>
          </a:p>
        </p:txBody>
      </p:sp>
      <p:sp>
        <p:nvSpPr>
          <p:cNvPr id="5" name="Rectangle 3"/>
          <p:cNvSpPr txBox="1">
            <a:spLocks noChangeArrowheads="1"/>
          </p:cNvSpPr>
          <p:nvPr/>
        </p:nvSpPr>
        <p:spPr>
          <a:xfrm>
            <a:off x="685800" y="2133600"/>
            <a:ext cx="7924800" cy="4525963"/>
          </a:xfrm>
          <a:prstGeom prst="rect">
            <a:avLst/>
          </a:prstGeom>
          <a:solidFill>
            <a:srgbClr val="000000">
              <a:alpha val="50196"/>
            </a:srgbClr>
          </a:solidFill>
        </p:spPr>
        <p:txBody>
          <a:bodyPr vert="horz" lIns="91440" tIns="45720" rIns="91440" bIns="45720" rtlCol="0">
            <a:normAutofit/>
          </a:bodyPr>
          <a:lstStyle/>
          <a:p>
            <a:pPr marL="609600" indent="-609600" algn="ctr" eaLnBrk="1" fontAlgn="auto" hangingPunct="1">
              <a:spcBef>
                <a:spcPct val="20000"/>
              </a:spcBef>
              <a:spcAft>
                <a:spcPts val="0"/>
              </a:spcAft>
              <a:defRPr/>
            </a:pPr>
            <a:r>
              <a:rPr lang="en-US" sz="2800" dirty="0">
                <a:solidFill>
                  <a:prstClr val="white">
                    <a:tint val="75000"/>
                  </a:prstClr>
                </a:solidFill>
                <a:latin typeface="Arial" charset="0"/>
                <a:ea typeface="ＭＳ Ｐゴシック" pitchFamily="1" charset="-128"/>
              </a:rPr>
              <a:t>	</a:t>
            </a:r>
            <a:r>
              <a:rPr lang="en-US" sz="3600" b="0" dirty="0">
                <a:solidFill>
                  <a:srgbClr val="FFFF00"/>
                </a:solidFill>
                <a:effectLst>
                  <a:outerShdw blurRad="38100" dist="38100" dir="2700000" algn="tl">
                    <a:srgbClr val="000000">
                      <a:alpha val="43137"/>
                    </a:srgbClr>
                  </a:outerShdw>
                </a:effectLst>
                <a:latin typeface="Arial" charset="0"/>
                <a:ea typeface="ＭＳ Ｐゴシック" pitchFamily="1" charset="-128"/>
              </a:rPr>
              <a:t>The communication of a biblical concept, derived from . . .  historical, grammatical, and literary study of a passage in its context, which the Holy Spirit first applies to the personality and experience of the preacher, then through the preacher applies to the hearers.</a:t>
            </a:r>
          </a:p>
        </p:txBody>
      </p:sp>
    </p:spTree>
    <p:extLst>
      <p:ext uri="{BB962C8B-B14F-4D97-AF65-F5344CB8AC3E}">
        <p14:creationId xmlns:p14="http://schemas.microsoft.com/office/powerpoint/2010/main" val="19543338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457200" y="381000"/>
            <a:ext cx="8305800" cy="2590800"/>
          </a:xfrm>
          <a:solidFill>
            <a:srgbClr val="000000">
              <a:alpha val="65098"/>
            </a:srgbClr>
          </a:solidFill>
        </p:spPr>
        <p:txBody>
          <a:bodyPr/>
          <a:lstStyle/>
          <a:p>
            <a:pPr eaLnBrk="1" hangingPunct="1">
              <a:defRPr/>
            </a:pPr>
            <a:r>
              <a:rPr lang="en-US" sz="5400" dirty="0">
                <a:solidFill>
                  <a:srgbClr val="FFFF00"/>
                </a:solidFill>
              </a:rPr>
              <a:t>So, being an Expository Preacher implies three commitments:</a:t>
            </a:r>
          </a:p>
        </p:txBody>
      </p:sp>
      <p:sp>
        <p:nvSpPr>
          <p:cNvPr id="4" name="Rectangle 3"/>
          <p:cNvSpPr/>
          <p:nvPr/>
        </p:nvSpPr>
        <p:spPr>
          <a:xfrm>
            <a:off x="1981200" y="3733800"/>
            <a:ext cx="6934200" cy="646113"/>
          </a:xfrm>
          <a:prstGeom prst="rect">
            <a:avLst/>
          </a:prstGeom>
        </p:spPr>
        <p:txBody>
          <a:bodyPr>
            <a:spAutoFit/>
          </a:bodyPr>
          <a:lstStyle/>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the text.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3.gstatic.com/images?q=tbn:ANd9GcQhEoUgbynx_ui0s0fCjNq6v-NcSFz1nBhHv-y1oKUnz9ZYUd3txQ"/>
          <p:cNvPicPr>
            <a:picLocks noChangeAspect="1" noChangeArrowheads="1"/>
          </p:cNvPicPr>
          <p:nvPr/>
        </p:nvPicPr>
        <p:blipFill>
          <a:blip r:embed="rId2" cstate="print"/>
          <a:srcRect/>
          <a:stretch>
            <a:fillRect/>
          </a:stretch>
        </p:blipFill>
        <p:spPr bwMode="auto">
          <a:xfrm>
            <a:off x="5181600" y="3810000"/>
            <a:ext cx="3598629" cy="2667000"/>
          </a:xfrm>
          <a:prstGeom prst="rect">
            <a:avLst/>
          </a:prstGeom>
          <a:noFill/>
        </p:spPr>
      </p:pic>
      <p:sp>
        <p:nvSpPr>
          <p:cNvPr id="173058" name="Text Box 2"/>
          <p:cNvSpPr txBox="1">
            <a:spLocks noChangeArrowheads="1"/>
          </p:cNvSpPr>
          <p:nvPr/>
        </p:nvSpPr>
        <p:spPr bwMode="auto">
          <a:xfrm>
            <a:off x="457200" y="457200"/>
            <a:ext cx="6705600" cy="2862322"/>
          </a:xfrm>
          <a:prstGeom prst="rect">
            <a:avLst/>
          </a:prstGeom>
          <a:noFill/>
          <a:ln w="12700">
            <a:noFill/>
            <a:miter lim="800000"/>
            <a:headEnd/>
            <a:tailEnd/>
          </a:ln>
          <a:effectLst/>
        </p:spPr>
        <p:txBody>
          <a:bodyPr wrap="square">
            <a:spAutoFit/>
          </a:bodyPr>
          <a:lstStyle/>
          <a:p>
            <a:pPr>
              <a:spcBef>
                <a:spcPct val="50000"/>
              </a:spcBef>
            </a:pPr>
            <a:r>
              <a:rPr lang="en-US" sz="3600" dirty="0">
                <a:effectLst>
                  <a:outerShdw blurRad="38100" dist="38100" dir="2700000" algn="tl">
                    <a:srgbClr val="000000"/>
                  </a:outerShdw>
                </a:effectLst>
                <a:latin typeface="Tahoma" pitchFamily="1" charset="0"/>
              </a:rPr>
              <a:t>Expository preaching is more of an </a:t>
            </a:r>
            <a:r>
              <a:rPr lang="en-US" sz="3600" i="1" dirty="0">
                <a:effectLst>
                  <a:outerShdw blurRad="38100" dist="38100" dir="2700000" algn="tl">
                    <a:srgbClr val="000000"/>
                  </a:outerShdw>
                </a:effectLst>
                <a:latin typeface="Tahoma" pitchFamily="1" charset="0"/>
              </a:rPr>
              <a:t>attitude</a:t>
            </a:r>
            <a:r>
              <a:rPr lang="en-US" sz="3600" dirty="0">
                <a:effectLst>
                  <a:outerShdw blurRad="38100" dist="38100" dir="2700000" algn="tl">
                    <a:srgbClr val="000000"/>
                  </a:outerShdw>
                </a:effectLst>
                <a:latin typeface="Tahoma" pitchFamily="1" charset="0"/>
              </a:rPr>
              <a:t> than a method or style. Do you subject the Scripture to your thoughts or your thoughts to the Scripture?</a:t>
            </a:r>
          </a:p>
        </p:txBody>
      </p:sp>
    </p:spTree>
    <p:extLst>
      <p:ext uri="{BB962C8B-B14F-4D97-AF65-F5344CB8AC3E}">
        <p14:creationId xmlns:p14="http://schemas.microsoft.com/office/powerpoint/2010/main" val="10394323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381000" y="381000"/>
            <a:ext cx="8382000" cy="2590800"/>
          </a:xfrm>
          <a:solidFill>
            <a:srgbClr val="000000">
              <a:alpha val="65098"/>
            </a:srgbClr>
          </a:solidFill>
        </p:spPr>
        <p:txBody>
          <a:bodyPr/>
          <a:lstStyle/>
          <a:p>
            <a:pPr eaLnBrk="1" hangingPunct="1">
              <a:defRPr/>
            </a:pPr>
            <a:r>
              <a:rPr lang="en-US" sz="5400" dirty="0">
                <a:solidFill>
                  <a:srgbClr val="FFFF00"/>
                </a:solidFill>
              </a:rPr>
              <a:t>So, being an Expository Preacher implies three commitments:</a:t>
            </a:r>
          </a:p>
        </p:txBody>
      </p:sp>
      <p:sp>
        <p:nvSpPr>
          <p:cNvPr id="4" name="Rectangle 3"/>
          <p:cNvSpPr/>
          <p:nvPr/>
        </p:nvSpPr>
        <p:spPr>
          <a:xfrm>
            <a:off x="1981200" y="3733800"/>
            <a:ext cx="6934200" cy="1477963"/>
          </a:xfrm>
          <a:prstGeom prst="rect">
            <a:avLst/>
          </a:prstGeom>
        </p:spPr>
        <p:txBody>
          <a:bodyPr>
            <a:spAutoFit/>
          </a:bodyPr>
          <a:lstStyle/>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the text.</a:t>
            </a:r>
          </a:p>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the people.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MPj03868030000[1]"/>
          <p:cNvPicPr>
            <a:picLocks noChangeAspect="1" noChangeArrowheads="1"/>
          </p:cNvPicPr>
          <p:nvPr/>
        </p:nvPicPr>
        <p:blipFill>
          <a:blip r:embed="rId2" cstate="print"/>
          <a:srcRect r="11667"/>
          <a:stretch>
            <a:fillRect/>
          </a:stretch>
        </p:blipFill>
        <p:spPr bwMode="auto">
          <a:xfrm>
            <a:off x="0" y="-42863"/>
            <a:ext cx="9144000" cy="6900863"/>
          </a:xfrm>
          <a:prstGeom prst="rect">
            <a:avLst/>
          </a:prstGeom>
          <a:noFill/>
        </p:spPr>
      </p:pic>
      <p:sp>
        <p:nvSpPr>
          <p:cNvPr id="254979" name="Text Box 3"/>
          <p:cNvSpPr txBox="1">
            <a:spLocks noChangeArrowheads="1"/>
          </p:cNvSpPr>
          <p:nvPr/>
        </p:nvSpPr>
        <p:spPr bwMode="auto">
          <a:xfrm>
            <a:off x="228600" y="649288"/>
            <a:ext cx="6248400" cy="5509200"/>
          </a:xfrm>
          <a:prstGeom prst="rect">
            <a:avLst/>
          </a:prstGeom>
          <a:noFill/>
          <a:ln w="9525">
            <a:noFill/>
            <a:miter lim="800000"/>
            <a:headEnd/>
            <a:tailEnd/>
          </a:ln>
          <a:effectLst/>
        </p:spPr>
        <p:txBody>
          <a:bodyPr wrap="square">
            <a:spAutoFit/>
          </a:bodyPr>
          <a:lstStyle/>
          <a:p>
            <a:pPr>
              <a:spcBef>
                <a:spcPct val="50000"/>
              </a:spcBef>
            </a:pPr>
            <a:r>
              <a:rPr lang="en-US" sz="4000" b="0" dirty="0">
                <a:solidFill>
                  <a:prstClr val="white"/>
                </a:solidFill>
                <a:effectLst>
                  <a:outerShdw blurRad="38100" dist="38100" dir="2700000" algn="tl">
                    <a:srgbClr val="000000"/>
                  </a:outerShdw>
                </a:effectLst>
                <a:latin typeface="Arial" charset="0"/>
                <a:ea typeface="ＭＳ Ｐゴシック" pitchFamily="1" charset="-128"/>
              </a:rPr>
              <a:t>Preaching divorced from pastoral concern is blind. It neither knows what it is talking about nor to whom it is talking.</a:t>
            </a:r>
            <a:endParaRPr lang="en-US" sz="2400" b="0" dirty="0">
              <a:solidFill>
                <a:prstClr val="white"/>
              </a:solidFill>
              <a:latin typeface="Arial" charset="0"/>
              <a:ea typeface="ＭＳ Ｐゴシック" pitchFamily="1" charset="-128"/>
            </a:endParaRPr>
          </a:p>
          <a:p>
            <a:pPr algn="ctr">
              <a:spcBef>
                <a:spcPct val="50000"/>
              </a:spcBef>
            </a:pPr>
            <a:endParaRPr lang="en-US" sz="2400" b="0" dirty="0">
              <a:solidFill>
                <a:prstClr val="white"/>
              </a:solidFill>
              <a:latin typeface="Arial" charset="0"/>
              <a:ea typeface="ＭＳ Ｐゴシック" pitchFamily="1" charset="-128"/>
            </a:endParaRPr>
          </a:p>
          <a:p>
            <a:pPr algn="r">
              <a:spcBef>
                <a:spcPct val="50000"/>
              </a:spcBef>
            </a:pPr>
            <a:r>
              <a:rPr lang="en-US" sz="2400" b="0" dirty="0">
                <a:solidFill>
                  <a:prstClr val="white"/>
                </a:solidFill>
                <a:latin typeface="Arial" charset="0"/>
                <a:ea typeface="ＭＳ Ｐゴシック" pitchFamily="1" charset="-128"/>
              </a:rPr>
              <a:t>    </a:t>
            </a:r>
            <a:r>
              <a:rPr lang="en-US" sz="2000" b="0" dirty="0">
                <a:solidFill>
                  <a:prstClr val="white"/>
                </a:solidFill>
                <a:latin typeface="Arial" charset="0"/>
                <a:ea typeface="ＭＳ Ｐゴシック" pitchFamily="1" charset="-128"/>
              </a:rPr>
              <a:t>Ian Pitt-Watson,  </a:t>
            </a:r>
            <a:r>
              <a:rPr lang="en-US" sz="2000" b="0" i="1" dirty="0">
                <a:solidFill>
                  <a:prstClr val="white"/>
                </a:solidFill>
                <a:latin typeface="Arial" charset="0"/>
                <a:ea typeface="ＭＳ Ｐゴシック" pitchFamily="1" charset="-128"/>
              </a:rPr>
              <a:t>Preaching:  A Kind of Folly </a:t>
            </a:r>
            <a:r>
              <a:rPr lang="en-US" sz="2000" b="0" dirty="0">
                <a:solidFill>
                  <a:prstClr val="white"/>
                </a:solidFill>
                <a:latin typeface="Arial" charset="0"/>
                <a:ea typeface="ＭＳ Ｐゴシック" pitchFamily="1" charset="-128"/>
              </a:rPr>
              <a:t>(Philadelphia: Westminster Press, 1976), 58.</a:t>
            </a:r>
            <a:endParaRPr lang="en-US" sz="2400" b="0" dirty="0">
              <a:solidFill>
                <a:prstClr val="white"/>
              </a:solidFill>
              <a:latin typeface="Arial" charset="0"/>
              <a:ea typeface="ＭＳ Ｐゴシック" pitchFamily="1" charset="-128"/>
            </a:endParaRPr>
          </a:p>
          <a:p>
            <a:pPr algn="ctr">
              <a:spcBef>
                <a:spcPct val="50000"/>
              </a:spcBef>
            </a:pPr>
            <a:endParaRPr lang="en-US" sz="4000" b="0" dirty="0">
              <a:solidFill>
                <a:prstClr val="white"/>
              </a:solidFill>
              <a:latin typeface="Tahoma" pitchFamily="1" charset="0"/>
              <a:ea typeface="ＭＳ Ｐゴシック" pitchFamily="1" charset="-128"/>
            </a:endParaRPr>
          </a:p>
        </p:txBody>
      </p:sp>
    </p:spTree>
    <p:extLst>
      <p:ext uri="{BB962C8B-B14F-4D97-AF65-F5344CB8AC3E}">
        <p14:creationId xmlns:p14="http://schemas.microsoft.com/office/powerpoint/2010/main" val="21876879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lum bright="-66000"/>
          </a:blip>
          <a:srcRect t="5556" b="38443"/>
          <a:stretch>
            <a:fillRect/>
          </a:stretch>
        </p:blipFill>
        <p:spPr bwMode="auto">
          <a:xfrm>
            <a:off x="0" y="-19050"/>
            <a:ext cx="9144000" cy="6877050"/>
          </a:xfrm>
          <a:prstGeom prst="rect">
            <a:avLst/>
          </a:prstGeom>
          <a:noFill/>
          <a:ln w="9525">
            <a:noFill/>
            <a:miter lim="800000"/>
            <a:headEnd/>
            <a:tailEnd/>
          </a:ln>
        </p:spPr>
      </p:pic>
      <p:sp>
        <p:nvSpPr>
          <p:cNvPr id="256003" name="Text Box 3"/>
          <p:cNvSpPr txBox="1">
            <a:spLocks noChangeArrowheads="1"/>
          </p:cNvSpPr>
          <p:nvPr/>
        </p:nvSpPr>
        <p:spPr bwMode="auto">
          <a:xfrm>
            <a:off x="533400" y="727075"/>
            <a:ext cx="8229600" cy="623252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00000"/>
                  </a:outerShdw>
                </a:effectLst>
                <a:latin typeface="Tahoma" pitchFamily="34" charset="0"/>
              </a:rPr>
              <a:t>Every sermon is stretched like a bowstring between the text of the Bible on the one hand and the problems of contemporary human life on the other.  If the string is insecurely tethered to either end, the bow is useless.  It is a wise precaution for every preacher to pay special attention to the end of the string which for him is the less securely tethered.</a:t>
            </a:r>
          </a:p>
          <a:p>
            <a:pPr>
              <a:spcBef>
                <a:spcPct val="50000"/>
              </a:spcBef>
              <a:defRPr/>
            </a:pPr>
            <a:endParaRPr lang="en-US" sz="2800" dirty="0">
              <a:effectLst>
                <a:outerShdw blurRad="38100" dist="38100" dir="2700000" algn="tl">
                  <a:srgbClr val="000000"/>
                </a:outerShdw>
              </a:effectLst>
              <a:latin typeface="Tahoma" pitchFamily="34" charset="0"/>
            </a:endParaRPr>
          </a:p>
          <a:p>
            <a:pPr algn="r">
              <a:spcBef>
                <a:spcPct val="50000"/>
              </a:spcBef>
              <a:defRPr/>
            </a:pPr>
            <a:r>
              <a:rPr lang="en-US" dirty="0">
                <a:effectLst>
                  <a:outerShdw blurRad="38100" dist="38100" dir="2700000" algn="tl">
                    <a:srgbClr val="000000"/>
                  </a:outerShdw>
                </a:effectLst>
              </a:rPr>
              <a:t>		Ian Pitt-Watson,  </a:t>
            </a:r>
            <a:r>
              <a:rPr lang="en-US" i="1" dirty="0">
                <a:effectLst>
                  <a:outerShdw blurRad="38100" dist="38100" dir="2700000" algn="tl">
                    <a:srgbClr val="000000"/>
                  </a:outerShdw>
                </a:effectLst>
              </a:rPr>
              <a:t>Preaching:  A Kind of Folly </a:t>
            </a:r>
            <a:r>
              <a:rPr lang="en-US" dirty="0">
                <a:effectLst>
                  <a:outerShdw blurRad="38100" dist="38100" dir="2700000" algn="tl">
                    <a:srgbClr val="000000"/>
                  </a:outerShdw>
                </a:effectLst>
              </a:rPr>
              <a:t>(Philadelphia: Westminster Press, 1976), 57.</a:t>
            </a:r>
          </a:p>
          <a:p>
            <a:pPr algn="ctr">
              <a:spcBef>
                <a:spcPct val="50000"/>
              </a:spcBef>
              <a:defRPr/>
            </a:pPr>
            <a:endParaRPr lang="en-US" sz="4000" dirty="0">
              <a:effectLst>
                <a:outerShdw blurRad="38100" dist="38100" dir="2700000" algn="tl">
                  <a:srgbClr val="000000"/>
                </a:outerShdw>
              </a:effectLst>
              <a:latin typeface="Tahoma"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457200" y="381000"/>
            <a:ext cx="8305800" cy="2590800"/>
          </a:xfrm>
          <a:solidFill>
            <a:srgbClr val="000000">
              <a:alpha val="65098"/>
            </a:srgbClr>
          </a:solidFill>
        </p:spPr>
        <p:txBody>
          <a:bodyPr/>
          <a:lstStyle/>
          <a:p>
            <a:pPr eaLnBrk="1" hangingPunct="1">
              <a:defRPr/>
            </a:pPr>
            <a:r>
              <a:rPr lang="en-US" sz="5400" dirty="0">
                <a:solidFill>
                  <a:srgbClr val="FFFF00"/>
                </a:solidFill>
              </a:rPr>
              <a:t>So, being an Expository Preacher implies three commitments:</a:t>
            </a:r>
          </a:p>
        </p:txBody>
      </p:sp>
      <p:sp>
        <p:nvSpPr>
          <p:cNvPr id="4" name="Rectangle 3"/>
          <p:cNvSpPr/>
          <p:nvPr/>
        </p:nvSpPr>
        <p:spPr>
          <a:xfrm>
            <a:off x="1981200" y="3733800"/>
            <a:ext cx="6934200" cy="2862263"/>
          </a:xfrm>
          <a:prstGeom prst="rect">
            <a:avLst/>
          </a:prstGeom>
        </p:spPr>
        <p:txBody>
          <a:bodyPr>
            <a:spAutoFit/>
          </a:bodyPr>
          <a:lstStyle/>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the text.</a:t>
            </a:r>
          </a:p>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the people.</a:t>
            </a:r>
          </a:p>
          <a:p>
            <a:pPr marL="342900" indent="-342900">
              <a:spcBef>
                <a:spcPct val="50000"/>
              </a:spcBef>
              <a:buFontTx/>
              <a:buAutoNum type="arabicPeriod"/>
              <a:defRPr/>
            </a:pPr>
            <a:r>
              <a:rPr lang="en-US" sz="3600" dirty="0">
                <a:solidFill>
                  <a:schemeClr val="hlink"/>
                </a:solidFill>
                <a:effectLst>
                  <a:outerShdw blurRad="38100" dist="38100" dir="2700000" algn="tl">
                    <a:srgbClr val="000000"/>
                  </a:outerShdw>
                </a:effectLst>
              </a:rPr>
              <a:t>A commitment to yourself (to be a conduit).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p:spPr>
        <p:txBody>
          <a:bodyPr/>
          <a:lstStyle/>
          <a:p>
            <a:pPr eaLnBrk="1" hangingPunct="1">
              <a:defRPr/>
            </a:pPr>
            <a:r>
              <a:rPr lang="en-US" sz="6600" dirty="0">
                <a:solidFill>
                  <a:schemeClr val="tx1"/>
                </a:solidFill>
              </a:rPr>
              <a:t>Expository Preaching is NOT . . .</a:t>
            </a:r>
          </a:p>
        </p:txBody>
      </p:sp>
      <p:sp>
        <p:nvSpPr>
          <p:cNvPr id="4" name="TextBox 3"/>
          <p:cNvSpPr txBox="1"/>
          <p:nvPr/>
        </p:nvSpPr>
        <p:spPr>
          <a:xfrm>
            <a:off x="1828800" y="3124200"/>
            <a:ext cx="7086600" cy="1108075"/>
          </a:xfrm>
          <a:prstGeom prst="rect">
            <a:avLst/>
          </a:prstGeom>
          <a:noFill/>
        </p:spPr>
        <p:txBody>
          <a:bodyPr>
            <a:spAutoFit/>
          </a:bodyPr>
          <a:lstStyle/>
          <a:p>
            <a:pPr algn="ctr">
              <a:buFont typeface="Arial" pitchFamily="34" charset="0"/>
              <a:buChar char="•"/>
              <a:defRPr/>
            </a:pPr>
            <a:r>
              <a:rPr lang="en-US" sz="4800" dirty="0">
                <a:effectLst>
                  <a:outerShdw blurRad="38100" dist="38100" dir="2700000" algn="tl">
                    <a:srgbClr val="000000">
                      <a:alpha val="43137"/>
                    </a:srgbClr>
                  </a:outerShdw>
                </a:effectLst>
              </a:rPr>
              <a:t>A lecture.</a:t>
            </a:r>
          </a:p>
          <a:p>
            <a:pPr algn="ctr">
              <a:buFont typeface="Arial" pitchFamily="34" charset="0"/>
              <a:buChar char="•"/>
              <a:defRPr/>
            </a:pPr>
            <a:endParaRPr lang="en-US"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http://adrianwarnock.com/uploaded_images/Augustine-729949.bmp"/>
          <p:cNvPicPr>
            <a:picLocks noChangeAspect="1" noChangeArrowheads="1"/>
          </p:cNvPicPr>
          <p:nvPr/>
        </p:nvPicPr>
        <p:blipFill>
          <a:blip r:embed="rId2" cstate="print"/>
          <a:srcRect/>
          <a:stretch>
            <a:fillRect/>
          </a:stretch>
        </p:blipFill>
        <p:spPr bwMode="auto">
          <a:xfrm>
            <a:off x="571500" y="381000"/>
            <a:ext cx="3162300" cy="4195763"/>
          </a:xfrm>
          <a:prstGeom prst="rect">
            <a:avLst/>
          </a:prstGeom>
          <a:noFill/>
          <a:ln w="9525">
            <a:noFill/>
            <a:miter lim="800000"/>
            <a:headEnd/>
            <a:tailEnd/>
          </a:ln>
        </p:spPr>
      </p:pic>
      <p:sp>
        <p:nvSpPr>
          <p:cNvPr id="189443" name="Rectangle 3"/>
          <p:cNvSpPr>
            <a:spLocks noGrp="1" noChangeArrowheads="1"/>
          </p:cNvSpPr>
          <p:nvPr>
            <p:ph idx="1"/>
          </p:nvPr>
        </p:nvSpPr>
        <p:spPr>
          <a:xfrm>
            <a:off x="2667000" y="2937164"/>
            <a:ext cx="6172200" cy="3463636"/>
          </a:xfrm>
        </p:spPr>
        <p:txBody>
          <a:bodyPr rtlCol="0">
            <a:normAutofit lnSpcReduction="10000"/>
          </a:bodyPr>
          <a:lstStyle/>
          <a:p>
            <a:pPr algn="ctr" fontAlgn="auto">
              <a:spcAft>
                <a:spcPts val="0"/>
              </a:spcAft>
              <a:buFontTx/>
              <a:buNone/>
              <a:defRPr/>
            </a:pPr>
            <a:r>
              <a:rPr lang="en-US" b="1" dirty="0">
                <a:solidFill>
                  <a:schemeClr val="hlink"/>
                </a:solidFill>
              </a:rPr>
              <a:t>	</a:t>
            </a:r>
            <a:r>
              <a:rPr lang="en-US" sz="3600" b="1" dirty="0">
                <a:solidFill>
                  <a:schemeClr val="bg1">
                    <a:lumMod val="95000"/>
                  </a:schemeClr>
                </a:solidFill>
              </a:rPr>
              <a:t>The life of the speaker has greater weight in determining whether he is obediently heard than any grandness of eloquence.</a:t>
            </a:r>
          </a:p>
          <a:p>
            <a:pPr algn="ctr" fontAlgn="auto">
              <a:spcAft>
                <a:spcPts val="0"/>
              </a:spcAft>
              <a:buFontTx/>
              <a:buNone/>
              <a:defRPr/>
            </a:pPr>
            <a:r>
              <a:rPr lang="en-US" sz="2400" b="1" dirty="0">
                <a:solidFill>
                  <a:schemeClr val="bg1">
                    <a:lumMod val="95000"/>
                  </a:schemeClr>
                </a:solidFill>
              </a:rPr>
              <a:t>Augustine, </a:t>
            </a:r>
            <a:r>
              <a:rPr lang="en-US" sz="2400" b="1" i="1" dirty="0">
                <a:solidFill>
                  <a:schemeClr val="bg1">
                    <a:lumMod val="95000"/>
                  </a:schemeClr>
                </a:solidFill>
              </a:rPr>
              <a:t>On Christian Doctrine</a:t>
            </a:r>
            <a:r>
              <a:rPr lang="en-US" sz="2400" b="1" dirty="0">
                <a:solidFill>
                  <a:schemeClr val="bg1">
                    <a:lumMod val="95000"/>
                  </a:schemeClr>
                </a:solidFill>
              </a:rPr>
              <a:t>, trans. Robertson, 164.</a:t>
            </a:r>
            <a:endParaRPr lang="en-US" b="1" dirty="0">
              <a:solidFill>
                <a:schemeClr val="bg1">
                  <a:lumMod val="95000"/>
                </a:schemeClr>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Pj04000530000[1]"/>
          <p:cNvPicPr>
            <a:picLocks noChangeAspect="1" noChangeArrowheads="1"/>
          </p:cNvPicPr>
          <p:nvPr/>
        </p:nvPicPr>
        <p:blipFill>
          <a:blip r:embed="rId3">
            <a:extLst>
              <a:ext uri="{28A0092B-C50C-407E-A947-70E740481C1C}">
                <a14:useLocalDpi xmlns:a14="http://schemas.microsoft.com/office/drawing/2010/main" val="0"/>
              </a:ext>
            </a:extLst>
          </a:blip>
          <a:srcRect t="1222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1028700" y="2362200"/>
            <a:ext cx="7086600" cy="2301875"/>
          </a:xfrm>
        </p:spPr>
        <p:txBody>
          <a:bodyPr/>
          <a:lstStyle/>
          <a:p>
            <a:pPr eaLnBrk="1" hangingPunct="1">
              <a:defRPr/>
            </a:pPr>
            <a:r>
              <a:rPr lang="en-US" sz="5400" b="1" dirty="0">
                <a:solidFill>
                  <a:schemeClr val="bg1"/>
                </a:solidFill>
                <a:effectLst>
                  <a:outerShdw blurRad="38100" dist="38100" dir="2700000" algn="tl">
                    <a:srgbClr val="000000">
                      <a:alpha val="43137"/>
                    </a:srgbClr>
                  </a:outerShdw>
                </a:effectLst>
                <a:latin typeface="Georgia" pitchFamily="18" charset="0"/>
              </a:rPr>
              <a:t>Why Expository Preaching?</a:t>
            </a:r>
          </a:p>
        </p:txBody>
      </p:sp>
    </p:spTree>
    <p:extLst>
      <p:ext uri="{BB962C8B-B14F-4D97-AF65-F5344CB8AC3E}">
        <p14:creationId xmlns:p14="http://schemas.microsoft.com/office/powerpoint/2010/main" val="6741348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Six Reasons </a:t>
            </a:r>
            <a:br>
              <a:rPr lang="en-US" b="1" dirty="0"/>
            </a:br>
            <a:r>
              <a:rPr lang="en-US" b="1" dirty="0"/>
              <a:t>I want you to be an </a:t>
            </a:r>
            <a:br>
              <a:rPr lang="en-US" b="1" dirty="0"/>
            </a:br>
            <a:r>
              <a:rPr lang="en-US" b="1" dirty="0"/>
              <a:t>Expository Preacher</a:t>
            </a:r>
          </a:p>
        </p:txBody>
      </p:sp>
      <p:sp>
        <p:nvSpPr>
          <p:cNvPr id="3" name="Content Placeholder 2"/>
          <p:cNvSpPr>
            <a:spLocks noGrp="1"/>
          </p:cNvSpPr>
          <p:nvPr>
            <p:ph idx="1"/>
          </p:nvPr>
        </p:nvSpPr>
        <p:spPr>
          <a:xfrm>
            <a:off x="857251" y="2514600"/>
            <a:ext cx="7404653" cy="3581400"/>
          </a:xfrm>
        </p:spPr>
        <p:txBody>
          <a:bodyPr>
            <a:normAutofit/>
          </a:bodyPr>
          <a:lstStyle/>
          <a:p>
            <a:pPr marL="491490" indent="-457200">
              <a:buFont typeface="+mj-lt"/>
              <a:buAutoNum type="arabicPeriod"/>
            </a:pPr>
            <a:r>
              <a:rPr lang="en-US" sz="4000" b="1" dirty="0"/>
              <a:t>The power is in the Word.</a:t>
            </a:r>
          </a:p>
        </p:txBody>
      </p:sp>
    </p:spTree>
    <p:extLst>
      <p:ext uri="{BB962C8B-B14F-4D97-AF65-F5344CB8AC3E}">
        <p14:creationId xmlns:p14="http://schemas.microsoft.com/office/powerpoint/2010/main" val="37428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543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Content Placeholder 2"/>
          <p:cNvSpPr>
            <a:spLocks noGrp="1"/>
          </p:cNvSpPr>
          <p:nvPr>
            <p:ph idx="1"/>
          </p:nvPr>
        </p:nvSpPr>
        <p:spPr>
          <a:xfrm>
            <a:off x="2057400" y="1447800"/>
            <a:ext cx="6019800" cy="4800600"/>
          </a:xfrm>
          <a:solidFill>
            <a:srgbClr val="800000">
              <a:alpha val="30196"/>
            </a:srgbClr>
          </a:solidFill>
          <a:ln>
            <a:solidFill>
              <a:schemeClr val="accent2">
                <a:lumMod val="50000"/>
              </a:schemeClr>
            </a:solidFill>
          </a:ln>
        </p:spPr>
        <p:txBody>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Fire (Jer. 23:29)</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Hammer (Jer. 23:9)</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Rain (Isa. 55:10-11)</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Milk (1 Peter 2:2)</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Sword (Heb. 4:12; Eph. 6:17)</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Mirror (James 1:23-25)</a:t>
            </a:r>
          </a:p>
          <a:p>
            <a:pPr algn="ctr" eaLnBrk="1" hangingPunct="1">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Lamp (Ps. 119:105; Prov. 6:23; 2 Peter 1:19) </a:t>
            </a:r>
          </a:p>
          <a:p>
            <a:pPr eaLnBrk="1" hangingPunct="1">
              <a:defRPr/>
            </a:pPr>
            <a:endParaRPr lang="en-US" dirty="0"/>
          </a:p>
        </p:txBody>
      </p:sp>
      <p:sp>
        <p:nvSpPr>
          <p:cNvPr id="21508" name="Rectangle 4"/>
          <p:cNvSpPr>
            <a:spLocks noChangeArrowheads="1"/>
          </p:cNvSpPr>
          <p:nvPr/>
        </p:nvSpPr>
        <p:spPr bwMode="auto">
          <a:xfrm>
            <a:off x="1219200" y="304800"/>
            <a:ext cx="7315200" cy="646113"/>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0">
                <a:solidFill>
                  <a:prstClr val="white"/>
                </a:solidFill>
                <a:latin typeface="Times New Roman" panose="02020603050405020304" pitchFamily="18" charset="0"/>
                <a:cs typeface="Times New Roman" panose="02020603050405020304" pitchFamily="18" charset="0"/>
              </a:rPr>
              <a:t>We Believe in the Power of the Word</a:t>
            </a:r>
          </a:p>
        </p:txBody>
      </p:sp>
    </p:spTree>
    <p:extLst>
      <p:ext uri="{BB962C8B-B14F-4D97-AF65-F5344CB8AC3E}">
        <p14:creationId xmlns:p14="http://schemas.microsoft.com/office/powerpoint/2010/main" val="3359894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http://ecx.images-amazon.com/images/I/31U2iYO92vL._SL160_.jpg"/>
          <p:cNvPicPr>
            <a:picLocks noChangeAspect="1" noChangeArrowheads="1"/>
          </p:cNvPicPr>
          <p:nvPr/>
        </p:nvPicPr>
        <p:blipFill>
          <a:blip r:embed="rId2" cstate="print"/>
          <a:srcRect/>
          <a:stretch>
            <a:fillRect/>
          </a:stretch>
        </p:blipFill>
        <p:spPr bwMode="auto">
          <a:xfrm>
            <a:off x="762000" y="609600"/>
            <a:ext cx="2286000" cy="3265901"/>
          </a:xfrm>
          <a:prstGeom prst="rect">
            <a:avLst/>
          </a:prstGeom>
          <a:noFill/>
          <a:ln w="9525">
            <a:solidFill>
              <a:schemeClr val="accent1"/>
            </a:solidFill>
            <a:miter lim="800000"/>
            <a:headEnd/>
            <a:tailEnd/>
          </a:ln>
          <a:effectLst>
            <a:reflection blurRad="6350" stA="52000" endA="300" endPos="35000" dir="5400000" sy="-100000" algn="bl" rotWithShape="0"/>
          </a:effectLst>
        </p:spPr>
      </p:pic>
      <p:sp>
        <p:nvSpPr>
          <p:cNvPr id="3" name="TextBox 2"/>
          <p:cNvSpPr txBox="1"/>
          <p:nvPr/>
        </p:nvSpPr>
        <p:spPr>
          <a:xfrm>
            <a:off x="3581400" y="1143000"/>
            <a:ext cx="5181600" cy="4400550"/>
          </a:xfrm>
          <a:prstGeom prst="rect">
            <a:avLst/>
          </a:prstGeom>
          <a:noFill/>
        </p:spPr>
        <p:txBody>
          <a:bodyPr>
            <a:spAutoFit/>
          </a:bodyPr>
          <a:lstStyle/>
          <a:p>
            <a:pPr eaLnBrk="1" hangingPunct="1">
              <a:defRPr/>
            </a:pPr>
            <a:r>
              <a:rPr lang="en-US" sz="2800" dirty="0">
                <a:solidFill>
                  <a:srgbClr val="EEECE1">
                    <a:lumMod val="90000"/>
                  </a:srgbClr>
                </a:solidFill>
                <a:latin typeface="Arial" panose="020B0604020202020204" pitchFamily="34" charset="0"/>
                <a:cs typeface="Arial" panose="020B0604020202020204" pitchFamily="34" charset="0"/>
              </a:rPr>
              <a:t>“Everywhere we turned the data revealed the same truth: spending time in the Bible is hands down the highest impact personal spiritual practice.” (p. 115)</a:t>
            </a:r>
          </a:p>
          <a:p>
            <a:pPr eaLnBrk="1" hangingPunct="1">
              <a:defRPr/>
            </a:pPr>
            <a:endParaRPr lang="en-US" sz="2800" dirty="0">
              <a:solidFill>
                <a:srgbClr val="EEECE1">
                  <a:lumMod val="90000"/>
                </a:srgbClr>
              </a:solidFill>
              <a:latin typeface="Arial" panose="020B0604020202020204" pitchFamily="34" charset="0"/>
              <a:cs typeface="Arial" panose="020B0604020202020204" pitchFamily="34" charset="0"/>
            </a:endParaRPr>
          </a:p>
          <a:p>
            <a:pPr eaLnBrk="1" hangingPunct="1">
              <a:defRPr/>
            </a:pPr>
            <a:r>
              <a:rPr lang="en-US" sz="2800" dirty="0">
                <a:solidFill>
                  <a:srgbClr val="EEECE1">
                    <a:lumMod val="90000"/>
                  </a:srgbClr>
                </a:solidFill>
                <a:latin typeface="Arial" panose="020B0604020202020204" pitchFamily="34" charset="0"/>
                <a:cs typeface="Arial" panose="020B0604020202020204" pitchFamily="34" charset="0"/>
              </a:rPr>
              <a:t>Reflecting on Scripture is the “vanilla factor” for spiritual growth.” (p. 116)</a:t>
            </a:r>
          </a:p>
        </p:txBody>
      </p:sp>
    </p:spTree>
    <p:extLst>
      <p:ext uri="{BB962C8B-B14F-4D97-AF65-F5344CB8AC3E}">
        <p14:creationId xmlns:p14="http://schemas.microsoft.com/office/powerpoint/2010/main" val="375680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ftr" sz="quarter" idx="10"/>
          </p:nvPr>
        </p:nvSpPr>
        <p:spPr/>
        <p:txBody>
          <a:bodyPr/>
          <a:lstStyle/>
          <a:p>
            <a:pPr>
              <a:defRPr/>
            </a:pPr>
            <a:r>
              <a:rPr lang="en-US">
                <a:solidFill>
                  <a:prstClr val="black">
                    <a:tint val="75000"/>
                  </a:prstClr>
                </a:solidFill>
              </a:rPr>
              <a:t>	</a:t>
            </a:r>
          </a:p>
          <a:p>
            <a:pPr>
              <a:defRPr/>
            </a:pPr>
            <a:r>
              <a:rPr lang="en-US" sz="1200">
                <a:solidFill>
                  <a:prstClr val="black">
                    <a:tint val="75000"/>
                  </a:prstClr>
                </a:solidFill>
              </a:rPr>
              <a:t>    		     </a:t>
            </a:r>
            <a:r>
              <a:rPr lang="en-US" sz="800">
                <a:solidFill>
                  <a:prstClr val="black">
                    <a:tint val="75000"/>
                  </a:prstClr>
                </a:solidFill>
              </a:rPr>
              <a:t>© 2008 Willow Creek Association.  All Rights Reserved.  Unauthorized distribution is prohibited. </a:t>
            </a:r>
          </a:p>
        </p:txBody>
      </p:sp>
      <p:sp>
        <p:nvSpPr>
          <p:cNvPr id="24579" name="Rectangle 6"/>
          <p:cNvSpPr>
            <a:spLocks noGrp="1" noChangeArrowheads="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62C0B1-9EE0-40D5-8B64-F5866A612828}" type="slidenum">
              <a:rPr lang="en-US" altLang="en-US" sz="120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pic>
        <p:nvPicPr>
          <p:cNvPr id="24580" name="Picture 15" descr="bluecircle-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57200"/>
            <a:ext cx="9534525"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Rectangle 3"/>
          <p:cNvSpPr>
            <a:spLocks noChangeArrowheads="1"/>
          </p:cNvSpPr>
          <p:nvPr/>
        </p:nvSpPr>
        <p:spPr bwMode="auto">
          <a:xfrm>
            <a:off x="76200" y="76200"/>
            <a:ext cx="8991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a:solidFill>
                  <a:prstClr val="white"/>
                </a:solidFill>
                <a:latin typeface="Arial" panose="020B0604020202020204" pitchFamily="34" charset="0"/>
                <a:cs typeface="Arial" panose="020B0604020202020204" pitchFamily="34" charset="0"/>
              </a:rPr>
              <a:t>St. Paul's Collegiate Church (Storr’s CT)</a:t>
            </a:r>
          </a:p>
          <a:p>
            <a:pPr algn="ctr" eaLnBrk="1" hangingPunct="1">
              <a:spcBef>
                <a:spcPct val="0"/>
              </a:spcBef>
              <a:buFontTx/>
              <a:buNone/>
            </a:pPr>
            <a:r>
              <a:rPr lang="en-US" altLang="en-US" sz="2800" b="0">
                <a:solidFill>
                  <a:prstClr val="white"/>
                </a:solidFill>
                <a:latin typeface="Arial" panose="020B0604020202020204" pitchFamily="34" charset="0"/>
                <a:cs typeface="Arial" panose="020B0604020202020204" pitchFamily="34" charset="0"/>
              </a:rPr>
              <a:t>Participation in the </a:t>
            </a:r>
          </a:p>
          <a:p>
            <a:pPr algn="ctr" eaLnBrk="1" hangingPunct="1">
              <a:spcBef>
                <a:spcPct val="0"/>
              </a:spcBef>
              <a:buFontTx/>
              <a:buNone/>
            </a:pPr>
            <a:r>
              <a:rPr lang="en-US" altLang="en-US" sz="2800" b="0">
                <a:solidFill>
                  <a:prstClr val="white"/>
                </a:solidFill>
                <a:latin typeface="Arial" panose="020B0604020202020204" pitchFamily="34" charset="0"/>
                <a:cs typeface="Arial" panose="020B0604020202020204" pitchFamily="34" charset="0"/>
              </a:rPr>
              <a:t>Four Key Individual Spiritual Practices</a:t>
            </a:r>
            <a:endParaRPr lang="en-US" altLang="en-US" b="0">
              <a:solidFill>
                <a:prstClr val="white"/>
              </a:solidFill>
              <a:latin typeface="Arial" panose="020B0604020202020204" pitchFamily="34" charset="0"/>
              <a:cs typeface="Arial" panose="020B0604020202020204" pitchFamily="34" charset="0"/>
            </a:endParaRPr>
          </a:p>
        </p:txBody>
      </p:sp>
      <p:pic>
        <p:nvPicPr>
          <p:cNvPr id="24582" name="Picture 13"/>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28600" y="2209800"/>
            <a:ext cx="8688388" cy="3071813"/>
          </a:xfrm>
        </p:spPr>
      </p:pic>
    </p:spTree>
    <p:extLst>
      <p:ext uri="{BB962C8B-B14F-4D97-AF65-F5344CB8AC3E}">
        <p14:creationId xmlns:p14="http://schemas.microsoft.com/office/powerpoint/2010/main" val="425269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Six Reasons </a:t>
            </a:r>
            <a:br>
              <a:rPr lang="en-US" b="1" dirty="0">
                <a:solidFill>
                  <a:schemeClr val="accent1">
                    <a:lumMod val="50000"/>
                  </a:schemeClr>
                </a:solidFill>
              </a:rPr>
            </a:br>
            <a:r>
              <a:rPr lang="en-US" b="1" dirty="0">
                <a:solidFill>
                  <a:schemeClr val="accent1">
                    <a:lumMod val="50000"/>
                  </a:schemeClr>
                </a:solidFill>
              </a:rPr>
              <a:t>I want you to be an </a:t>
            </a:r>
            <a:br>
              <a:rPr lang="en-US" b="1" dirty="0">
                <a:solidFill>
                  <a:schemeClr val="accent1">
                    <a:lumMod val="50000"/>
                  </a:schemeClr>
                </a:solidFill>
              </a:rPr>
            </a:br>
            <a:r>
              <a:rPr lang="en-US" b="1" dirty="0">
                <a:solidFill>
                  <a:schemeClr val="accent1">
                    <a:lumMod val="50000"/>
                  </a:schemeClr>
                </a:solidFill>
              </a:rPr>
              <a:t>Expository Preacher</a:t>
            </a:r>
          </a:p>
        </p:txBody>
      </p:sp>
      <p:sp>
        <p:nvSpPr>
          <p:cNvPr id="3" name="Content Placeholder 2"/>
          <p:cNvSpPr>
            <a:spLocks noGrp="1"/>
          </p:cNvSpPr>
          <p:nvPr>
            <p:ph idx="1"/>
          </p:nvPr>
        </p:nvSpPr>
        <p:spPr>
          <a:xfrm>
            <a:off x="857251" y="2514600"/>
            <a:ext cx="7404653" cy="3581400"/>
          </a:xfrm>
        </p:spPr>
        <p:txBody>
          <a:bodyPr>
            <a:normAutofit/>
          </a:bodyPr>
          <a:lstStyle/>
          <a:p>
            <a:pPr marL="491490" indent="-457200">
              <a:buFont typeface="+mj-lt"/>
              <a:buAutoNum type="arabicPeriod"/>
            </a:pPr>
            <a:r>
              <a:rPr lang="en-US" sz="3200" b="1" dirty="0">
                <a:solidFill>
                  <a:schemeClr val="accent1">
                    <a:lumMod val="50000"/>
                  </a:schemeClr>
                </a:solidFill>
              </a:rPr>
              <a:t>The power is in the Word.</a:t>
            </a:r>
          </a:p>
          <a:p>
            <a:pPr marL="491490" indent="-457200">
              <a:buFont typeface="+mj-lt"/>
              <a:buAutoNum type="arabicPeriod"/>
            </a:pPr>
            <a:r>
              <a:rPr lang="en-US" sz="3200" b="1" dirty="0">
                <a:solidFill>
                  <a:schemeClr val="accent1">
                    <a:lumMod val="50000"/>
                  </a:schemeClr>
                </a:solidFill>
              </a:rPr>
              <a:t>Through preaching, God calls forth and grows the Church.</a:t>
            </a:r>
          </a:p>
        </p:txBody>
      </p:sp>
    </p:spTree>
    <p:extLst>
      <p:ext uri="{BB962C8B-B14F-4D97-AF65-F5344CB8AC3E}">
        <p14:creationId xmlns:p14="http://schemas.microsoft.com/office/powerpoint/2010/main" val="80047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dirty="0">
                <a:solidFill>
                  <a:prstClr val="white"/>
                </a:solidFill>
                <a:latin typeface="Times New Roman" panose="02020603050405020304" pitchFamily="18" charset="0"/>
                <a:cs typeface="Times New Roman" panose="02020603050405020304" pitchFamily="18" charset="0"/>
              </a:rPr>
              <a:t>Through Preaching God Saves</a:t>
            </a:r>
          </a:p>
        </p:txBody>
      </p:sp>
      <p:sp>
        <p:nvSpPr>
          <p:cNvPr id="6" name="Content Placeholder 3"/>
          <p:cNvSpPr txBox="1">
            <a:spLocks/>
          </p:cNvSpPr>
          <p:nvPr/>
        </p:nvSpPr>
        <p:spPr bwMode="auto">
          <a:xfrm>
            <a:off x="838200" y="1295400"/>
            <a:ext cx="7772400" cy="4724400"/>
          </a:xfrm>
          <a:prstGeom prst="rect">
            <a:avLst/>
          </a:prstGeom>
          <a:solidFill>
            <a:srgbClr val="990000">
              <a:alpha val="30196"/>
            </a:srgbClr>
          </a:solidFill>
          <a:ln w="9525">
            <a:solidFill>
              <a:srgbClr val="800000"/>
            </a:solidFill>
            <a:miter lim="800000"/>
            <a:headEnd/>
            <a:tailEnd/>
          </a:ln>
        </p:spPr>
        <p:txBody>
          <a:bodyPr/>
          <a:lstStyle/>
          <a:p>
            <a:pPr marL="342900" indent="-342900" eaLnBrk="1" hangingPunct="1">
              <a:spcBef>
                <a:spcPct val="20000"/>
              </a:spcBef>
              <a:buFont typeface="Arial"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Peter 1:23, 25) You have been born again though the living and abiding Word of God. . . . The word that was preached to us.</a:t>
            </a:r>
          </a:p>
          <a:p>
            <a:pPr marL="342900" indent="-342900" eaLnBrk="1" hangingPunct="1">
              <a:spcBef>
                <a:spcPct val="20000"/>
              </a:spcBef>
              <a:buFont typeface="Arial"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 Timothy  3:15) From infancy you have known the holy Scriptures which are able to make you wise for salvation through Jesus Christ.</a:t>
            </a:r>
          </a:p>
          <a:p>
            <a:pPr marL="342900" indent="-342900" eaLnBrk="1" hangingPunct="1">
              <a:spcBef>
                <a:spcPct val="20000"/>
              </a:spcBef>
              <a:buFont typeface="Arial"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Faith comes by hearing the Word of God and that demands that someone preach (Romans 10:14-15).</a:t>
            </a:r>
          </a:p>
          <a:p>
            <a:pPr marL="342900" indent="-342900" eaLnBrk="1" hangingPunct="1">
              <a:spcBef>
                <a:spcPct val="20000"/>
              </a:spcBef>
              <a:buFont typeface="Arial"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(John 15:3) You are already clean because of the word I have spoken to you.</a:t>
            </a:r>
            <a:endParaRPr lang="en-US" sz="28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eaLnBrk="1" hangingPunct="1">
              <a:spcBef>
                <a:spcPct val="20000"/>
              </a:spcBef>
              <a:buFont typeface="Arial" pitchFamily="34" charset="0"/>
              <a:buChar char="•"/>
              <a:defRPr/>
            </a:pPr>
            <a:endParaRPr lang="en-US"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2726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dirty="0">
                <a:solidFill>
                  <a:prstClr val="white"/>
                </a:solidFill>
                <a:latin typeface="Times New Roman" panose="02020603050405020304" pitchFamily="18" charset="0"/>
                <a:cs typeface="Times New Roman" panose="02020603050405020304" pitchFamily="18" charset="0"/>
              </a:rPr>
              <a:t>For Example: the Book of Acts</a:t>
            </a:r>
          </a:p>
        </p:txBody>
      </p:sp>
      <p:sp>
        <p:nvSpPr>
          <p:cNvPr id="6" name="Content Placeholder 3"/>
          <p:cNvSpPr txBox="1">
            <a:spLocks/>
          </p:cNvSpPr>
          <p:nvPr/>
        </p:nvSpPr>
        <p:spPr bwMode="auto">
          <a:xfrm>
            <a:off x="381000" y="990600"/>
            <a:ext cx="8382000" cy="5334000"/>
          </a:xfrm>
          <a:prstGeom prst="rect">
            <a:avLst/>
          </a:prstGeom>
          <a:solidFill>
            <a:srgbClr val="990000">
              <a:alpha val="30196"/>
            </a:srgbClr>
          </a:solidFill>
          <a:ln w="9525">
            <a:solidFill>
              <a:srgbClr val="800000"/>
            </a:solidFill>
            <a:miter lim="800000"/>
            <a:headEnd/>
            <a:tailEnd/>
          </a:ln>
        </p:spPr>
        <p:txBody>
          <a:bodyPr/>
          <a:lstStyle/>
          <a:p>
            <a:pPr marL="342900" indent="-342900" eaLnBrk="1" hangingPunct="1">
              <a:spcBef>
                <a:spcPct val="20000"/>
              </a:spcBef>
              <a:buFont typeface="Arial" panose="020B0604020202020204" pitchFamily="34" charset="0"/>
              <a:buChar char="•"/>
              <a:defRPr/>
            </a:pPr>
            <a:r>
              <a:rPr lang="en-US" altLang="en-US" sz="2600" b="0" dirty="0">
                <a:solidFill>
                  <a:prstClr val="whit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“Peter stood up with the eleven, raised his voice and addressed the crowd,” and about 3,000 were added to infant church in Jerusalem (2:14ff.). </a:t>
            </a:r>
          </a:p>
          <a:p>
            <a:pPr marL="342900" indent="-342900" eaLnBrk="1" hangingPunct="1">
              <a:spcBef>
                <a:spcPct val="20000"/>
              </a:spcBef>
              <a:buFont typeface="Arial" panose="020B0604020202020204" pitchFamily="34" charset="0"/>
              <a:buChar char="•"/>
              <a:defRPr/>
            </a:pPr>
            <a:r>
              <a:rPr lang="en-US" altLang="en-US" sz="2600" b="0" dirty="0">
                <a:solidFill>
                  <a:prstClr val="whit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“Those who had been scattered preached the word wherever they went,” and the church in Samaria was formed (8:4ff).</a:t>
            </a:r>
          </a:p>
          <a:p>
            <a:pPr marL="342900" indent="-342900" eaLnBrk="1" hangingPunct="1">
              <a:spcBef>
                <a:spcPct val="20000"/>
              </a:spcBef>
              <a:buFont typeface="Arial" panose="020B0604020202020204" pitchFamily="34" charset="0"/>
              <a:buChar char="•"/>
              <a:defRPr/>
            </a:pPr>
            <a:r>
              <a:rPr lang="en-US" altLang="en-US" sz="2600" b="0" dirty="0">
                <a:solidFill>
                  <a:prstClr val="whit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“Those who had been scattered . . . traveled as far as Phoenicia, Cyprus, and Antioch telling the message,” and the church in Syria was formed (11:19ff).  </a:t>
            </a:r>
          </a:p>
          <a:p>
            <a:pPr marL="342900" indent="-342900" eaLnBrk="1" hangingPunct="1">
              <a:spcBef>
                <a:spcPct val="20000"/>
              </a:spcBef>
              <a:buFont typeface="Arial" panose="020B0604020202020204" pitchFamily="34" charset="0"/>
              <a:buChar char="•"/>
              <a:defRPr/>
            </a:pPr>
            <a:r>
              <a:rPr lang="en-US" altLang="en-US" sz="2600" b="0" dirty="0">
                <a:solidFill>
                  <a:prstClr val="whit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“Almost the whole city gathered to hear the word of the Lord . . . and all who were appointed for eternal life believed,” and the church in Asia Minor was formed (13:44, 48).  </a:t>
            </a:r>
            <a:endParaRPr lang="en-US" sz="2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98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dirty="0">
                <a:solidFill>
                  <a:prstClr val="white"/>
                </a:solidFill>
                <a:latin typeface="Times New Roman" panose="02020603050405020304" pitchFamily="18" charset="0"/>
                <a:cs typeface="Times New Roman" panose="02020603050405020304" pitchFamily="18" charset="0"/>
              </a:rPr>
              <a:t>For Example: the Book of Acts</a:t>
            </a:r>
          </a:p>
        </p:txBody>
      </p:sp>
      <p:sp>
        <p:nvSpPr>
          <p:cNvPr id="6" name="Content Placeholder 3"/>
          <p:cNvSpPr txBox="1">
            <a:spLocks/>
          </p:cNvSpPr>
          <p:nvPr/>
        </p:nvSpPr>
        <p:spPr bwMode="auto">
          <a:xfrm>
            <a:off x="609600" y="1295400"/>
            <a:ext cx="8153400" cy="5334000"/>
          </a:xfrm>
          <a:prstGeom prst="rect">
            <a:avLst/>
          </a:prstGeom>
          <a:solidFill>
            <a:srgbClr val="990000">
              <a:alpha val="30196"/>
            </a:srgbClr>
          </a:solidFill>
          <a:ln w="9525">
            <a:solidFill>
              <a:srgbClr val="800000"/>
            </a:solidFill>
            <a:miter lim="800000"/>
            <a:headEnd/>
            <a:tailEnd/>
          </a:ln>
        </p:spPr>
        <p:txBody>
          <a:bodyPr/>
          <a:lstStyle/>
          <a:p>
            <a:pPr marL="342900" indent="-342900" eaLnBrk="1" hangingPunct="1">
              <a:spcBef>
                <a:spcPct val="20000"/>
              </a:spcBef>
              <a:buFont typeface="Arial" panose="020B0604020202020204" pitchFamily="34" charset="0"/>
              <a:buChar char="•"/>
              <a:defRPr/>
            </a:pPr>
            <a:r>
              <a:rPr lang="en-US" altLang="en-US" sz="2800" b="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“As was his custom, Paul went into the synagogue and reasoned with them from the Scriptures, explaining and proving that Christ had to suffer and rise from the dead,” and the church in Macedonia was formed (17:2ff).  </a:t>
            </a:r>
          </a:p>
          <a:p>
            <a:pPr marL="342900" indent="-342900" eaLnBrk="1" hangingPunct="1">
              <a:spcBef>
                <a:spcPct val="20000"/>
              </a:spcBef>
              <a:buFont typeface="Arial" panose="020B0604020202020204" pitchFamily="34" charset="0"/>
              <a:buChar char="•"/>
              <a:defRPr/>
            </a:pPr>
            <a:r>
              <a:rPr lang="en-US" altLang="en-US" sz="2800" b="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“Then Paul stood up in the meeting of the Areopagus” to proclaim the unknown God, and the church in Greece was formed (17:22ff).</a:t>
            </a:r>
            <a:r>
              <a:rPr lang="en-US" altLang="en-US" sz="2800" b="0"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922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Cj02420010000[1]"/>
          <p:cNvPicPr>
            <a:picLocks noChangeAspect="1" noChangeArrowheads="1"/>
          </p:cNvPicPr>
          <p:nvPr/>
        </p:nvPicPr>
        <p:blipFill>
          <a:blip r:embed="rId2" cstate="print">
            <a:lum bright="82000" contrast="-46000"/>
            <a:grayscl/>
          </a:blip>
          <a:srcRect l="2499"/>
          <a:stretch>
            <a:fillRect/>
          </a:stretch>
        </p:blipFill>
        <p:spPr bwMode="auto">
          <a:xfrm>
            <a:off x="0" y="0"/>
            <a:ext cx="9144000" cy="6858000"/>
          </a:xfrm>
          <a:prstGeom prst="rect">
            <a:avLst/>
          </a:prstGeom>
          <a:solidFill>
            <a:schemeClr val="tx1"/>
          </a:solidFill>
          <a:ln w="9525">
            <a:noFill/>
            <a:miter lim="800000"/>
            <a:headEnd/>
            <a:tailEnd/>
          </a:ln>
        </p:spPr>
      </p:pic>
      <p:sp>
        <p:nvSpPr>
          <p:cNvPr id="14339" name="Rectangle 3"/>
          <p:cNvSpPr>
            <a:spLocks noGrp="1" noRot="1" noChangeArrowheads="1"/>
          </p:cNvSpPr>
          <p:nvPr>
            <p:ph type="title"/>
          </p:nvPr>
        </p:nvSpPr>
        <p:spPr>
          <a:xfrm>
            <a:off x="152400" y="457200"/>
            <a:ext cx="8991600" cy="1981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en-US" sz="4000" i="1" dirty="0">
                <a:solidFill>
                  <a:schemeClr val="tx1"/>
                </a:solidFill>
                <a:effectLst>
                  <a:glow rad="228600">
                    <a:schemeClr val="bg2"/>
                  </a:glow>
                </a:effectLst>
                <a:latin typeface="Arial" charset="0"/>
                <a:ea typeface="+mn-ea"/>
                <a:cs typeface="+mn-cs"/>
              </a:rPr>
              <a:t>Not</a:t>
            </a:r>
            <a:r>
              <a:rPr lang="en-US" sz="4000" dirty="0">
                <a:solidFill>
                  <a:schemeClr val="tx1"/>
                </a:solidFill>
                <a:effectLst>
                  <a:glow rad="228600">
                    <a:schemeClr val="bg2"/>
                  </a:glow>
                </a:effectLst>
                <a:latin typeface="Arial" charset="0"/>
                <a:ea typeface="+mn-ea"/>
                <a:cs typeface="+mn-cs"/>
              </a:rPr>
              <a:t> an Expository Sermon:</a:t>
            </a:r>
            <a:br>
              <a:rPr lang="en-US" sz="4000" dirty="0">
                <a:solidFill>
                  <a:schemeClr val="tx1"/>
                </a:solidFill>
                <a:effectLst>
                  <a:glow rad="228600">
                    <a:schemeClr val="bg2"/>
                  </a:glow>
                </a:effectLst>
                <a:latin typeface="Arial" charset="0"/>
                <a:ea typeface="+mn-ea"/>
                <a:cs typeface="+mn-cs"/>
              </a:rPr>
            </a:br>
            <a:r>
              <a:rPr lang="en-US" sz="4000" dirty="0">
                <a:solidFill>
                  <a:schemeClr val="tx1"/>
                </a:solidFill>
                <a:effectLst>
                  <a:glow rad="228600">
                    <a:schemeClr val="bg2"/>
                  </a:glow>
                </a:effectLst>
                <a:latin typeface="Arial" charset="0"/>
                <a:ea typeface="+mn-ea"/>
                <a:cs typeface="+mn-cs"/>
              </a:rPr>
              <a:t> “Where is the Lamb?”</a:t>
            </a:r>
            <a:br>
              <a:rPr lang="en-US" sz="4000" dirty="0">
                <a:solidFill>
                  <a:schemeClr val="tx1"/>
                </a:solidFill>
                <a:effectLst>
                  <a:glow rad="228600">
                    <a:schemeClr val="bg2"/>
                  </a:glow>
                </a:effectLst>
                <a:latin typeface="Arial" charset="0"/>
                <a:ea typeface="+mn-ea"/>
                <a:cs typeface="+mn-cs"/>
              </a:rPr>
            </a:br>
            <a:r>
              <a:rPr lang="en-US" sz="4000" dirty="0">
                <a:solidFill>
                  <a:schemeClr val="tx1"/>
                </a:solidFill>
                <a:effectLst>
                  <a:glow rad="228600">
                    <a:schemeClr val="bg2"/>
                  </a:glow>
                </a:effectLst>
                <a:latin typeface="Arial" charset="0"/>
                <a:ea typeface="+mn-ea"/>
                <a:cs typeface="+mn-cs"/>
              </a:rPr>
              <a:t>(Genesis 22:1-19)</a:t>
            </a:r>
          </a:p>
        </p:txBody>
      </p:sp>
      <p:sp>
        <p:nvSpPr>
          <p:cNvPr id="247812" name="Rectangle 4"/>
          <p:cNvSpPr>
            <a:spLocks noGrp="1" noChangeArrowheads="1"/>
          </p:cNvSpPr>
          <p:nvPr>
            <p:ph type="body" idx="1"/>
          </p:nvPr>
        </p:nvSpPr>
        <p:spPr>
          <a:xfrm>
            <a:off x="304800" y="2895600"/>
            <a:ext cx="8839200" cy="38100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812800" indent="-812800" eaLnBrk="1" hangingPunct="1">
              <a:buClr>
                <a:schemeClr val="tx1"/>
              </a:buClr>
              <a:buSzPct val="95000"/>
              <a:buFont typeface="+mj-lt"/>
              <a:buAutoNum type="romanUcPeriod"/>
            </a:pPr>
            <a:r>
              <a:rPr lang="en-US" b="1" dirty="0">
                <a:effectLst>
                  <a:glow rad="228600">
                    <a:schemeClr val="bg2"/>
                  </a:glow>
                </a:effectLst>
                <a:latin typeface="Arial" charset="0"/>
              </a:rPr>
              <a:t>God commanded Abraham (1-2).</a:t>
            </a:r>
          </a:p>
          <a:p>
            <a:pPr marL="812800" indent="-812800" eaLnBrk="1" hangingPunct="1">
              <a:buClr>
                <a:schemeClr val="tx1"/>
              </a:buClr>
              <a:buSzPct val="95000"/>
              <a:buFont typeface="+mj-lt"/>
              <a:buAutoNum type="romanUcPeriod"/>
            </a:pPr>
            <a:r>
              <a:rPr lang="en-US" b="1" dirty="0">
                <a:effectLst>
                  <a:glow rad="228600">
                    <a:schemeClr val="bg2"/>
                  </a:glow>
                </a:effectLst>
                <a:latin typeface="Arial" charset="0"/>
              </a:rPr>
              <a:t>Abraham journeyed (3-5).</a:t>
            </a:r>
          </a:p>
          <a:p>
            <a:pPr marL="812800" indent="-812800" eaLnBrk="1" hangingPunct="1">
              <a:buClr>
                <a:schemeClr val="tx1"/>
              </a:buClr>
              <a:buSzPct val="95000"/>
              <a:buFont typeface="+mj-lt"/>
              <a:buAutoNum type="romanUcPeriod"/>
            </a:pPr>
            <a:r>
              <a:rPr lang="en-US" b="1" dirty="0">
                <a:effectLst>
                  <a:glow rad="228600">
                    <a:schemeClr val="bg2"/>
                  </a:glow>
                </a:effectLst>
                <a:latin typeface="Arial" charset="0"/>
              </a:rPr>
              <a:t>Abraham prepared for sacrifice (6-10).</a:t>
            </a:r>
          </a:p>
          <a:p>
            <a:pPr marL="812800" indent="-812800" eaLnBrk="1" hangingPunct="1">
              <a:buClr>
                <a:schemeClr val="tx1"/>
              </a:buClr>
              <a:buSzPct val="95000"/>
              <a:buFont typeface="+mj-lt"/>
              <a:buAutoNum type="romanUcPeriod"/>
            </a:pPr>
            <a:r>
              <a:rPr lang="en-US" b="1" dirty="0">
                <a:effectLst>
                  <a:glow rad="228600">
                    <a:schemeClr val="bg2"/>
                  </a:glow>
                </a:effectLst>
                <a:latin typeface="Arial" charset="0"/>
              </a:rPr>
              <a:t>God rescued Abraham (11-14).</a:t>
            </a:r>
          </a:p>
          <a:p>
            <a:pPr marL="812800" indent="-812800" eaLnBrk="1" hangingPunct="1">
              <a:buClr>
                <a:schemeClr val="tx1"/>
              </a:buClr>
              <a:buSzPct val="95000"/>
              <a:buFont typeface="+mj-lt"/>
              <a:buAutoNum type="romanUcPeriod"/>
            </a:pPr>
            <a:r>
              <a:rPr lang="en-US" b="1" dirty="0">
                <a:effectLst>
                  <a:glow rad="228600">
                    <a:schemeClr val="bg2"/>
                  </a:glow>
                </a:effectLst>
                <a:latin typeface="Arial" charset="0"/>
              </a:rPr>
              <a:t>Abraham passed the test (15-19).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p:cTn id="7" dur="500" fill="hold"/>
                                        <p:tgtEl>
                                          <p:spTgt spid="24781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781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781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781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78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7812">
                                            <p:txEl>
                                              <p:pRg st="1" end="1"/>
                                            </p:txEl>
                                          </p:spTgt>
                                        </p:tgtEl>
                                        <p:attrNameLst>
                                          <p:attrName>style.visibility</p:attrName>
                                        </p:attrNameLst>
                                      </p:cBhvr>
                                      <p:to>
                                        <p:strVal val="visible"/>
                                      </p:to>
                                    </p:set>
                                    <p:anim calcmode="lin" valueType="num">
                                      <p:cBhvr>
                                        <p:cTn id="16" dur="500" fill="hold"/>
                                        <p:tgtEl>
                                          <p:spTgt spid="24781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4781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4781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4781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478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47812">
                                            <p:txEl>
                                              <p:pRg st="2" end="2"/>
                                            </p:txEl>
                                          </p:spTgt>
                                        </p:tgtEl>
                                        <p:attrNameLst>
                                          <p:attrName>style.visibility</p:attrName>
                                        </p:attrNameLst>
                                      </p:cBhvr>
                                      <p:to>
                                        <p:strVal val="visible"/>
                                      </p:to>
                                    </p:set>
                                    <p:anim calcmode="lin" valueType="num">
                                      <p:cBhvr>
                                        <p:cTn id="25" dur="500" fill="hold"/>
                                        <p:tgtEl>
                                          <p:spTgt spid="247812">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47812">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47812">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47812">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478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47812">
                                            <p:txEl>
                                              <p:pRg st="3" end="3"/>
                                            </p:txEl>
                                          </p:spTgt>
                                        </p:tgtEl>
                                        <p:attrNameLst>
                                          <p:attrName>style.visibility</p:attrName>
                                        </p:attrNameLst>
                                      </p:cBhvr>
                                      <p:to>
                                        <p:strVal val="visible"/>
                                      </p:to>
                                    </p:set>
                                    <p:anim calcmode="lin" valueType="num">
                                      <p:cBhvr>
                                        <p:cTn id="34" dur="500" fill="hold"/>
                                        <p:tgtEl>
                                          <p:spTgt spid="247812">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47812">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47812">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47812">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4781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47812">
                                            <p:txEl>
                                              <p:pRg st="4" end="4"/>
                                            </p:txEl>
                                          </p:spTgt>
                                        </p:tgtEl>
                                        <p:attrNameLst>
                                          <p:attrName>style.visibility</p:attrName>
                                        </p:attrNameLst>
                                      </p:cBhvr>
                                      <p:to>
                                        <p:strVal val="visible"/>
                                      </p:to>
                                    </p:set>
                                    <p:anim calcmode="lin" valueType="num">
                                      <p:cBhvr>
                                        <p:cTn id="43" dur="500" fill="hold"/>
                                        <p:tgtEl>
                                          <p:spTgt spid="247812">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247812">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247812">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247812">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2478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1077218"/>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dirty="0">
                <a:solidFill>
                  <a:prstClr val="white"/>
                </a:solidFill>
                <a:latin typeface="Times New Roman" panose="02020603050405020304" pitchFamily="18" charset="0"/>
                <a:cs typeface="Times New Roman" panose="02020603050405020304" pitchFamily="18" charset="0"/>
              </a:rPr>
              <a:t>Through Preaching God Grows the Church</a:t>
            </a:r>
          </a:p>
        </p:txBody>
      </p:sp>
      <p:sp>
        <p:nvSpPr>
          <p:cNvPr id="6" name="Content Placeholder 3"/>
          <p:cNvSpPr txBox="1">
            <a:spLocks/>
          </p:cNvSpPr>
          <p:nvPr/>
        </p:nvSpPr>
        <p:spPr bwMode="auto">
          <a:xfrm>
            <a:off x="609600" y="1295400"/>
            <a:ext cx="8153400" cy="5334000"/>
          </a:xfrm>
          <a:prstGeom prst="rect">
            <a:avLst/>
          </a:prstGeom>
          <a:solidFill>
            <a:srgbClr val="990000">
              <a:alpha val="30196"/>
            </a:srgbClr>
          </a:solidFill>
          <a:ln w="9525">
            <a:solidFill>
              <a:srgbClr val="800000"/>
            </a:solidFill>
            <a:miter lim="800000"/>
            <a:headEnd/>
            <a:tailEnd/>
          </a:ln>
        </p:spPr>
        <p:txBody>
          <a:bodyPr/>
          <a:lstStyle/>
          <a:p>
            <a:pPr marL="342900" indent="-342900" eaLnBrk="1" hangingPunct="1">
              <a:spcBef>
                <a:spcPct val="20000"/>
              </a:spcBef>
              <a:buFont typeface="Arial" panose="020B0604020202020204" pitchFamily="34" charset="0"/>
              <a:buChar char="•"/>
              <a:defRPr/>
            </a:pPr>
            <a:r>
              <a:rPr lang="en-US" sz="28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(John 17:17) Sanctify them by the truth. Your word is truth.</a:t>
            </a:r>
          </a:p>
          <a:p>
            <a:pPr marL="342900" indent="-342900" eaLnBrk="1" hangingPunct="1">
              <a:spcBef>
                <a:spcPct val="20000"/>
              </a:spcBef>
              <a:buFont typeface="Arial" panose="020B0604020202020204" pitchFamily="34" charset="0"/>
              <a:buChar char="•"/>
              <a:defRPr/>
            </a:pPr>
            <a:r>
              <a:rPr lang="en-US" sz="28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(Col. 1:28-29) We proclaim him, admonishing and teaching everyone . . . so that we may present everyone perfect in Christ.  To this end I labor, struggling with all his energy.</a:t>
            </a:r>
          </a:p>
          <a:p>
            <a:pPr marL="342900" indent="-342900" eaLnBrk="1" hangingPunct="1">
              <a:spcBef>
                <a:spcPct val="20000"/>
              </a:spcBef>
              <a:buFont typeface="Arial" panose="020B0604020202020204" pitchFamily="34" charset="0"/>
              <a:buChar char="•"/>
              <a:defRPr/>
            </a:pPr>
            <a:r>
              <a:rPr lang="en-US" sz="28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Tim. 4:13) [Therefore] devote yourself to the public reading of Scripture, to preaching and to teaching.</a:t>
            </a:r>
          </a:p>
        </p:txBody>
      </p:sp>
    </p:spTree>
    <p:extLst>
      <p:ext uri="{BB962C8B-B14F-4D97-AF65-F5344CB8AC3E}">
        <p14:creationId xmlns:p14="http://schemas.microsoft.com/office/powerpoint/2010/main" val="40441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dirty="0">
                <a:solidFill>
                  <a:prstClr val="white"/>
                </a:solidFill>
                <a:latin typeface="Times New Roman" panose="02020603050405020304" pitchFamily="18" charset="0"/>
                <a:cs typeface="Times New Roman" panose="02020603050405020304" pitchFamily="18" charset="0"/>
              </a:rPr>
              <a:t>For Example: The Early Church</a:t>
            </a:r>
          </a:p>
        </p:txBody>
      </p:sp>
      <p:sp>
        <p:nvSpPr>
          <p:cNvPr id="6" name="Content Placeholder 3"/>
          <p:cNvSpPr txBox="1">
            <a:spLocks/>
          </p:cNvSpPr>
          <p:nvPr/>
        </p:nvSpPr>
        <p:spPr bwMode="auto">
          <a:xfrm>
            <a:off x="609600" y="1295400"/>
            <a:ext cx="8153400" cy="5334000"/>
          </a:xfrm>
          <a:prstGeom prst="rect">
            <a:avLst/>
          </a:prstGeom>
          <a:solidFill>
            <a:srgbClr val="990000">
              <a:alpha val="30196"/>
            </a:srgbClr>
          </a:solidFill>
          <a:ln w="9525">
            <a:solidFill>
              <a:srgbClr val="800000"/>
            </a:solidFill>
            <a:miter lim="800000"/>
            <a:headEnd/>
            <a:tailEnd/>
          </a:ln>
        </p:spPr>
        <p:txBody>
          <a:bodyPr/>
          <a:lstStyle/>
          <a:p>
            <a:pPr marL="342900" indent="-342900" eaLnBrk="1" hangingPunct="1">
              <a:spcBef>
                <a:spcPct val="20000"/>
              </a:spcBef>
              <a:buFont typeface="Arial" panose="020B0604020202020204"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Justin Martyr: “On the day called Sunday, all who live in cities or in the country gather together to one place, and the memoirs of the apostles or the writings of the prophets are read, as long as time permits; then, when the reader has ceased, the president verbally instructs, and exhorts to the imitation of these good things.”</a:t>
            </a:r>
          </a:p>
          <a:p>
            <a:pPr marL="342900" indent="-342900" eaLnBrk="1" hangingPunct="1">
              <a:spcBef>
                <a:spcPct val="20000"/>
              </a:spcBef>
              <a:buFont typeface="Arial" panose="020B0604020202020204" pitchFamily="34" charset="0"/>
              <a:buChar char="•"/>
              <a:defRPr/>
            </a:pPr>
            <a:r>
              <a:rPr lang="en-US" sz="2600" b="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Tertullian: “We assemble to read our sacred writings . . . . With the sacred words we nourish our faith, we animate our hope, and make our confidence more steadfast . . . and we confirm good habits.  In the same place also exhortations are made, rebukes and sacred censures are administered.”</a:t>
            </a:r>
          </a:p>
        </p:txBody>
      </p:sp>
    </p:spTree>
    <p:extLst>
      <p:ext uri="{BB962C8B-B14F-4D97-AF65-F5344CB8AC3E}">
        <p14:creationId xmlns:p14="http://schemas.microsoft.com/office/powerpoint/2010/main" val="4877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535C13"/>
                </a:solidFill>
              </a:rPr>
              <a:t>Six Reasons </a:t>
            </a:r>
            <a:br>
              <a:rPr lang="en-US" b="1" dirty="0">
                <a:solidFill>
                  <a:srgbClr val="535C13"/>
                </a:solidFill>
              </a:rPr>
            </a:br>
            <a:r>
              <a:rPr lang="en-US" b="1" dirty="0">
                <a:solidFill>
                  <a:srgbClr val="535C13"/>
                </a:solidFill>
              </a:rPr>
              <a:t>I want you to be an </a:t>
            </a:r>
            <a:br>
              <a:rPr lang="en-US" b="1" dirty="0">
                <a:solidFill>
                  <a:srgbClr val="535C13"/>
                </a:solidFill>
              </a:rPr>
            </a:br>
            <a:r>
              <a:rPr lang="en-US" b="1" dirty="0">
                <a:solidFill>
                  <a:srgbClr val="535C13"/>
                </a:solidFill>
              </a:rPr>
              <a:t>Expository Preacher</a:t>
            </a:r>
          </a:p>
        </p:txBody>
      </p:sp>
      <p:sp>
        <p:nvSpPr>
          <p:cNvPr id="3" name="Content Placeholder 2"/>
          <p:cNvSpPr>
            <a:spLocks noGrp="1"/>
          </p:cNvSpPr>
          <p:nvPr>
            <p:ph idx="1"/>
          </p:nvPr>
        </p:nvSpPr>
        <p:spPr>
          <a:xfrm>
            <a:off x="857251" y="2514600"/>
            <a:ext cx="7404653" cy="3581400"/>
          </a:xfrm>
        </p:spPr>
        <p:txBody>
          <a:bodyPr>
            <a:normAutofit/>
          </a:bodyPr>
          <a:lstStyle/>
          <a:p>
            <a:pPr marL="491490" indent="-457200">
              <a:buFont typeface="+mj-lt"/>
              <a:buAutoNum type="arabicPeriod"/>
            </a:pPr>
            <a:r>
              <a:rPr lang="en-US" sz="3200" b="1" dirty="0">
                <a:solidFill>
                  <a:srgbClr val="535C13"/>
                </a:solidFill>
              </a:rPr>
              <a:t>The power is in the Word.</a:t>
            </a:r>
          </a:p>
          <a:p>
            <a:pPr marL="491490" indent="-457200">
              <a:buFont typeface="+mj-lt"/>
              <a:buAutoNum type="arabicPeriod"/>
            </a:pPr>
            <a:r>
              <a:rPr lang="en-US" sz="3200" b="1" dirty="0">
                <a:solidFill>
                  <a:srgbClr val="535C13"/>
                </a:solidFill>
              </a:rPr>
              <a:t>Through preaching, God calls forth and grows the Church.</a:t>
            </a:r>
          </a:p>
          <a:p>
            <a:pPr marL="491490" indent="-457200">
              <a:buFont typeface="+mj-lt"/>
              <a:buAutoNum type="arabicPeriod"/>
            </a:pPr>
            <a:r>
              <a:rPr lang="en-US" sz="3200" b="1" dirty="0">
                <a:solidFill>
                  <a:srgbClr val="535C13"/>
                </a:solidFill>
              </a:rPr>
              <a:t>We are commissioned as heralds and stewards.</a:t>
            </a:r>
          </a:p>
        </p:txBody>
      </p:sp>
    </p:spTree>
    <p:extLst>
      <p:ext uri="{BB962C8B-B14F-4D97-AF65-F5344CB8AC3E}">
        <p14:creationId xmlns:p14="http://schemas.microsoft.com/office/powerpoint/2010/main" val="3271151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535C13"/>
                </a:solidFill>
              </a:rPr>
              <a:t>Dr. Timothy Keller on </a:t>
            </a:r>
            <a:br>
              <a:rPr lang="en-US" sz="3600" b="1" dirty="0">
                <a:solidFill>
                  <a:srgbClr val="535C13"/>
                </a:solidFill>
              </a:rPr>
            </a:br>
            <a:r>
              <a:rPr lang="en-US" sz="3600" b="1" dirty="0">
                <a:solidFill>
                  <a:srgbClr val="535C13"/>
                </a:solidFill>
              </a:rPr>
              <a:t>Expository Preaching:</a:t>
            </a:r>
          </a:p>
        </p:txBody>
      </p:sp>
      <p:sp>
        <p:nvSpPr>
          <p:cNvPr id="3" name="Content Placeholder 2"/>
          <p:cNvSpPr>
            <a:spLocks noGrp="1"/>
          </p:cNvSpPr>
          <p:nvPr>
            <p:ph idx="1"/>
          </p:nvPr>
        </p:nvSpPr>
        <p:spPr>
          <a:xfrm>
            <a:off x="857251" y="2057400"/>
            <a:ext cx="7753349" cy="4038600"/>
          </a:xfrm>
        </p:spPr>
        <p:txBody>
          <a:bodyPr>
            <a:normAutofit fontScale="85000" lnSpcReduction="10000"/>
          </a:bodyPr>
          <a:lstStyle/>
          <a:p>
            <a:pPr marL="34290" indent="0">
              <a:buNone/>
            </a:pPr>
            <a:r>
              <a:rPr lang="en-US" sz="3200" b="1" dirty="0">
                <a:solidFill>
                  <a:srgbClr val="535C13"/>
                </a:solidFill>
              </a:rPr>
              <a:t>A full confidence and rich grasp of the authority and inspiration of the Bible is absolutely crucial for a sustained, life-changing ministry of Bible teaching and preaching. . . . It is not enough for you to just have a general respect for the Bible. . . . Unless your understanding of the Bible—and confidence in its inspiration and authority—are deep and comprehensive, you will not be able to do the hard work to understand and present it convincingly.</a:t>
            </a:r>
          </a:p>
          <a:p>
            <a:pPr marL="34290" indent="0">
              <a:buNone/>
            </a:pPr>
            <a:r>
              <a:rPr lang="en-US" sz="3200" b="1" dirty="0">
                <a:solidFill>
                  <a:srgbClr val="535C13"/>
                </a:solidFill>
              </a:rPr>
              <a:t> </a:t>
            </a:r>
            <a:r>
              <a:rPr lang="en-US" sz="2200" b="1" i="1" dirty="0">
                <a:solidFill>
                  <a:srgbClr val="535C13"/>
                </a:solidFill>
              </a:rPr>
              <a:t>Preaching</a:t>
            </a:r>
            <a:r>
              <a:rPr lang="en-US" sz="2200" b="1" dirty="0">
                <a:solidFill>
                  <a:srgbClr val="535C13"/>
                </a:solidFill>
              </a:rPr>
              <a:t>, 32-34</a:t>
            </a:r>
          </a:p>
        </p:txBody>
      </p:sp>
    </p:spTree>
    <p:extLst>
      <p:ext uri="{BB962C8B-B14F-4D97-AF65-F5344CB8AC3E}">
        <p14:creationId xmlns:p14="http://schemas.microsoft.com/office/powerpoint/2010/main" val="4260847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848600" cy="1371600"/>
          </a:xfrm>
        </p:spPr>
        <p:txBody>
          <a:bodyPr/>
          <a:lstStyle/>
          <a:p>
            <a:pPr algn="ctr" eaLnBrk="1" hangingPunct="1"/>
            <a:r>
              <a:rPr lang="en-US" altLang="en-US" sz="4000" b="1" dirty="0">
                <a:solidFill>
                  <a:srgbClr val="535C13"/>
                </a:solidFill>
              </a:rPr>
              <a:t> </a:t>
            </a:r>
            <a:r>
              <a:rPr lang="en-US" altLang="en-US" b="1" dirty="0" err="1">
                <a:solidFill>
                  <a:srgbClr val="535C13"/>
                </a:solidFill>
                <a:latin typeface="Georgia" panose="02040502050405020303" pitchFamily="18" charset="0"/>
              </a:rPr>
              <a:t>κῆρυξ</a:t>
            </a:r>
            <a:endParaRPr lang="en-US" altLang="en-US" sz="3200" b="1" dirty="0">
              <a:solidFill>
                <a:srgbClr val="535C13"/>
              </a:solidFill>
              <a:latin typeface="Georgia" panose="02040502050405020303" pitchFamily="18" charset="0"/>
            </a:endParaRPr>
          </a:p>
        </p:txBody>
      </p:sp>
      <p:sp>
        <p:nvSpPr>
          <p:cNvPr id="2" name="Content Placeholder 1"/>
          <p:cNvSpPr>
            <a:spLocks noGrp="1"/>
          </p:cNvSpPr>
          <p:nvPr>
            <p:ph idx="1"/>
          </p:nvPr>
        </p:nvSpPr>
        <p:spPr>
          <a:xfrm>
            <a:off x="857251" y="1600200"/>
            <a:ext cx="7404653" cy="4495800"/>
          </a:xfrm>
        </p:spPr>
        <p:txBody>
          <a:bodyPr>
            <a:normAutofit lnSpcReduction="10000"/>
          </a:bodyPr>
          <a:lstStyle/>
          <a:p>
            <a:pPr>
              <a:buFont typeface="Arial" panose="020B0604020202020204" pitchFamily="34" charset="0"/>
              <a:buChar char="•"/>
            </a:pPr>
            <a:r>
              <a:rPr lang="en-US" sz="2800" b="1" dirty="0">
                <a:solidFill>
                  <a:srgbClr val="535C13"/>
                </a:solidFill>
              </a:rPr>
              <a:t>A messenger vested with authority to convey an official message from kings, commanders, or other officials; one who gave a public summons or demand.</a:t>
            </a:r>
          </a:p>
          <a:p>
            <a:pPr>
              <a:buFont typeface="Arial" panose="020B0604020202020204" pitchFamily="34" charset="0"/>
              <a:buChar char="•"/>
            </a:pPr>
            <a:r>
              <a:rPr lang="en-US" sz="2800" b="1" dirty="0" err="1">
                <a:solidFill>
                  <a:srgbClr val="535C13"/>
                </a:solidFill>
              </a:rPr>
              <a:t>Mounce</a:t>
            </a:r>
            <a:r>
              <a:rPr lang="en-US" sz="2800" b="1" dirty="0">
                <a:solidFill>
                  <a:srgbClr val="535C13"/>
                </a:solidFill>
              </a:rPr>
              <a:t>, </a:t>
            </a:r>
            <a:r>
              <a:rPr lang="en-US" sz="2800" b="1" i="1" dirty="0">
                <a:solidFill>
                  <a:srgbClr val="535C13"/>
                </a:solidFill>
              </a:rPr>
              <a:t>The Essential Nature of NT Preaching</a:t>
            </a:r>
            <a:r>
              <a:rPr lang="en-US" sz="2800" b="1" dirty="0">
                <a:solidFill>
                  <a:srgbClr val="535C13"/>
                </a:solidFill>
              </a:rPr>
              <a:t>: “The proclamation must be delivered exactly as it was received. As the mouthpiece of his master, he dare not add his own interpretation.”</a:t>
            </a:r>
          </a:p>
          <a:p>
            <a:pPr>
              <a:buFont typeface="Arial" panose="020B0604020202020204" pitchFamily="34" charset="0"/>
              <a:buChar char="•"/>
            </a:pPr>
            <a:r>
              <a:rPr lang="en-US" sz="2800" b="1" dirty="0">
                <a:solidFill>
                  <a:srgbClr val="535C13"/>
                </a:solidFill>
              </a:rPr>
              <a:t>(1 Timothy 2:7) I was appointed a preacher and apostle.</a:t>
            </a:r>
          </a:p>
          <a:p>
            <a:pPr>
              <a:buFont typeface="Arial" panose="020B0604020202020204" pitchFamily="34" charset="0"/>
              <a:buChar char="•"/>
            </a:pPr>
            <a:endParaRPr lang="en-US" sz="2400" b="1" dirty="0">
              <a:solidFill>
                <a:srgbClr val="535C13"/>
              </a:solidFill>
            </a:endParaRPr>
          </a:p>
        </p:txBody>
      </p:sp>
    </p:spTree>
    <p:extLst>
      <p:ext uri="{BB962C8B-B14F-4D97-AF65-F5344CB8AC3E}">
        <p14:creationId xmlns:p14="http://schemas.microsoft.com/office/powerpoint/2010/main" val="16724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n-US" altLang="en-US" b="1" dirty="0" err="1">
                <a:solidFill>
                  <a:srgbClr val="535C13"/>
                </a:solidFill>
              </a:rPr>
              <a:t>οἰκόνoμος</a:t>
            </a:r>
            <a:r>
              <a:rPr lang="en-US" altLang="en-US" b="1" dirty="0">
                <a:solidFill>
                  <a:srgbClr val="535C13"/>
                </a:solidFill>
              </a:rPr>
              <a:t> </a:t>
            </a:r>
            <a:endParaRPr lang="en-US" altLang="en-US" sz="4000" b="1" dirty="0">
              <a:solidFill>
                <a:srgbClr val="535C13"/>
              </a:solidFill>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sz="2800" b="1" dirty="0">
                <a:solidFill>
                  <a:srgbClr val="535C13"/>
                </a:solidFill>
              </a:rPr>
              <a:t>A “house manager” –a servant entrusted by the owner of the house with the management of his affairs, including feeding the other servants and even the owner’s underage children.</a:t>
            </a:r>
          </a:p>
          <a:p>
            <a:r>
              <a:rPr lang="en-US" sz="2800" b="1" dirty="0">
                <a:solidFill>
                  <a:srgbClr val="535C13"/>
                </a:solidFill>
              </a:rPr>
              <a:t>(1 Cor. 4:1-2) “Men ought to regard us as servants of Christ and as </a:t>
            </a:r>
            <a:r>
              <a:rPr lang="en-US" sz="2800" b="1" dirty="0">
                <a:solidFill>
                  <a:srgbClr val="FF0000"/>
                </a:solidFill>
              </a:rPr>
              <a:t>those entrusted</a:t>
            </a:r>
            <a:r>
              <a:rPr lang="en-US" sz="2800" b="1" dirty="0">
                <a:solidFill>
                  <a:srgbClr val="535C13"/>
                </a:solidFill>
              </a:rPr>
              <a:t> with the secret things of God. Now it is required that those who have been given a trust must prove faithful.”</a:t>
            </a:r>
          </a:p>
          <a:p>
            <a:endParaRPr lang="en-US" b="1" dirty="0">
              <a:solidFill>
                <a:srgbClr val="535C13"/>
              </a:solidFill>
            </a:endParaRPr>
          </a:p>
        </p:txBody>
      </p:sp>
    </p:spTree>
    <p:extLst>
      <p:ext uri="{BB962C8B-B14F-4D97-AF65-F5344CB8AC3E}">
        <p14:creationId xmlns:p14="http://schemas.microsoft.com/office/powerpoint/2010/main" val="6974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Six Reasons </a:t>
            </a:r>
            <a:br>
              <a:rPr lang="en-US" b="1" dirty="0">
                <a:solidFill>
                  <a:schemeClr val="accent1">
                    <a:lumMod val="50000"/>
                  </a:schemeClr>
                </a:solidFill>
              </a:rPr>
            </a:br>
            <a:r>
              <a:rPr lang="en-US" b="1" dirty="0">
                <a:solidFill>
                  <a:schemeClr val="accent1">
                    <a:lumMod val="50000"/>
                  </a:schemeClr>
                </a:solidFill>
              </a:rPr>
              <a:t>I want you to be an </a:t>
            </a:r>
            <a:br>
              <a:rPr lang="en-US" b="1" dirty="0">
                <a:solidFill>
                  <a:schemeClr val="accent1">
                    <a:lumMod val="50000"/>
                  </a:schemeClr>
                </a:solidFill>
              </a:rPr>
            </a:br>
            <a:r>
              <a:rPr lang="en-US" b="1" dirty="0">
                <a:solidFill>
                  <a:schemeClr val="accent1">
                    <a:lumMod val="50000"/>
                  </a:schemeClr>
                </a:solidFill>
              </a:rPr>
              <a:t>Expository Preacher</a:t>
            </a:r>
          </a:p>
        </p:txBody>
      </p:sp>
      <p:sp>
        <p:nvSpPr>
          <p:cNvPr id="3" name="Content Placeholder 2"/>
          <p:cNvSpPr>
            <a:spLocks noGrp="1"/>
          </p:cNvSpPr>
          <p:nvPr>
            <p:ph idx="1"/>
          </p:nvPr>
        </p:nvSpPr>
        <p:spPr>
          <a:xfrm>
            <a:off x="857251" y="2514600"/>
            <a:ext cx="7404653" cy="3581400"/>
          </a:xfrm>
        </p:spPr>
        <p:txBody>
          <a:bodyPr>
            <a:normAutofit/>
          </a:bodyPr>
          <a:lstStyle/>
          <a:p>
            <a:pPr marL="491490" indent="-457200">
              <a:buFont typeface="+mj-lt"/>
              <a:buAutoNum type="arabicPeriod"/>
            </a:pPr>
            <a:r>
              <a:rPr lang="en-US" sz="3200" b="1" dirty="0">
                <a:solidFill>
                  <a:schemeClr val="accent1">
                    <a:lumMod val="50000"/>
                  </a:schemeClr>
                </a:solidFill>
              </a:rPr>
              <a:t>The power is in the Word.</a:t>
            </a:r>
          </a:p>
          <a:p>
            <a:pPr marL="491490" indent="-457200">
              <a:buFont typeface="+mj-lt"/>
              <a:buAutoNum type="arabicPeriod"/>
            </a:pPr>
            <a:r>
              <a:rPr lang="en-US" sz="3200" b="1" dirty="0">
                <a:solidFill>
                  <a:schemeClr val="accent1">
                    <a:lumMod val="50000"/>
                  </a:schemeClr>
                </a:solidFill>
              </a:rPr>
              <a:t>Through preaching, God calls forth and grows the Church.</a:t>
            </a:r>
          </a:p>
          <a:p>
            <a:pPr marL="491490" indent="-457200">
              <a:buFont typeface="+mj-lt"/>
              <a:buAutoNum type="arabicPeriod"/>
            </a:pPr>
            <a:r>
              <a:rPr lang="en-US" sz="3200" b="1" dirty="0">
                <a:solidFill>
                  <a:schemeClr val="accent1">
                    <a:lumMod val="50000"/>
                  </a:schemeClr>
                </a:solidFill>
              </a:rPr>
              <a:t>We are commissioned.</a:t>
            </a:r>
          </a:p>
          <a:p>
            <a:pPr marL="491490" indent="-457200">
              <a:buFont typeface="+mj-lt"/>
              <a:buAutoNum type="arabicPeriod"/>
            </a:pPr>
            <a:r>
              <a:rPr lang="en-US" sz="3200" b="1" dirty="0">
                <a:solidFill>
                  <a:schemeClr val="accent1">
                    <a:lumMod val="50000"/>
                  </a:schemeClr>
                </a:solidFill>
              </a:rPr>
              <a:t>We will be judged.</a:t>
            </a:r>
          </a:p>
        </p:txBody>
      </p:sp>
    </p:spTree>
    <p:extLst>
      <p:ext uri="{BB962C8B-B14F-4D97-AF65-F5344CB8AC3E}">
        <p14:creationId xmlns:p14="http://schemas.microsoft.com/office/powerpoint/2010/main" val="1278987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8001000" cy="1066800"/>
          </a:xfrm>
        </p:spPr>
        <p:txBody>
          <a:bodyPr/>
          <a:lstStyle/>
          <a:p>
            <a:pPr algn="ctr" eaLnBrk="1" hangingPunct="1"/>
            <a:r>
              <a:rPr lang="en-US" altLang="en-US" sz="3200" b="1" dirty="0">
                <a:solidFill>
                  <a:srgbClr val="535C13"/>
                </a:solidFill>
                <a:latin typeface="Georgia" panose="02040502050405020303" pitchFamily="18" charset="0"/>
              </a:rPr>
              <a:t>Because we are heralds and stewards, we will be judged:</a:t>
            </a:r>
          </a:p>
        </p:txBody>
      </p:sp>
      <p:sp>
        <p:nvSpPr>
          <p:cNvPr id="2" name="Content Placeholder 1"/>
          <p:cNvSpPr>
            <a:spLocks noGrp="1"/>
          </p:cNvSpPr>
          <p:nvPr>
            <p:ph idx="1"/>
          </p:nvPr>
        </p:nvSpPr>
        <p:spPr/>
        <p:txBody>
          <a:bodyPr>
            <a:normAutofit lnSpcReduction="10000"/>
          </a:bodyPr>
          <a:lstStyle/>
          <a:p>
            <a:r>
              <a:rPr lang="en-US" sz="2800" b="1" dirty="0">
                <a:solidFill>
                  <a:srgbClr val="535C13"/>
                </a:solidFill>
              </a:rPr>
              <a:t>(2 Tim 4:1-2) In the presence of God and of Christ Jesus, who will judge the living and the dead, and in view of his appearing and his kingdom, I give you this charge: Preach the Word; be prepared in season and out of season; correct, rebuke, and encourage with great patience and careful instruction.</a:t>
            </a:r>
          </a:p>
          <a:p>
            <a:r>
              <a:rPr lang="en-US" sz="2800" b="1" dirty="0">
                <a:solidFill>
                  <a:srgbClr val="535C13"/>
                </a:solidFill>
              </a:rPr>
              <a:t>(</a:t>
            </a:r>
            <a:r>
              <a:rPr lang="en-US" sz="2800" b="1" dirty="0" err="1">
                <a:solidFill>
                  <a:srgbClr val="535C13"/>
                </a:solidFill>
              </a:rPr>
              <a:t>Heb</a:t>
            </a:r>
            <a:r>
              <a:rPr lang="en-US" sz="2800" b="1" dirty="0">
                <a:solidFill>
                  <a:srgbClr val="535C13"/>
                </a:solidFill>
              </a:rPr>
              <a:t> 13:17) Obey your leaders and submit to them, for they are keeping watch over your souls, as those who will have to give an account.</a:t>
            </a:r>
          </a:p>
          <a:p>
            <a:endParaRPr lang="en-US" b="1" dirty="0">
              <a:solidFill>
                <a:srgbClr val="535C13"/>
              </a:solidFill>
            </a:endParaRPr>
          </a:p>
        </p:txBody>
      </p:sp>
    </p:spTree>
    <p:extLst>
      <p:ext uri="{BB962C8B-B14F-4D97-AF65-F5344CB8AC3E}">
        <p14:creationId xmlns:p14="http://schemas.microsoft.com/office/powerpoint/2010/main" val="146182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535C13"/>
                </a:solidFill>
              </a:rPr>
              <a:t>Six Reasons </a:t>
            </a:r>
            <a:br>
              <a:rPr lang="en-US" b="1" dirty="0">
                <a:solidFill>
                  <a:srgbClr val="535C13"/>
                </a:solidFill>
              </a:rPr>
            </a:br>
            <a:r>
              <a:rPr lang="en-US" b="1" dirty="0">
                <a:solidFill>
                  <a:srgbClr val="535C13"/>
                </a:solidFill>
              </a:rPr>
              <a:t>I want you to be an </a:t>
            </a:r>
            <a:br>
              <a:rPr lang="en-US" b="1" dirty="0">
                <a:solidFill>
                  <a:srgbClr val="535C13"/>
                </a:solidFill>
              </a:rPr>
            </a:br>
            <a:r>
              <a:rPr lang="en-US" b="1" dirty="0">
                <a:solidFill>
                  <a:srgbClr val="535C13"/>
                </a:solidFill>
              </a:rPr>
              <a:t>Expository Preacher</a:t>
            </a:r>
          </a:p>
        </p:txBody>
      </p:sp>
      <p:sp>
        <p:nvSpPr>
          <p:cNvPr id="3" name="Content Placeholder 2"/>
          <p:cNvSpPr>
            <a:spLocks noGrp="1"/>
          </p:cNvSpPr>
          <p:nvPr>
            <p:ph idx="1"/>
          </p:nvPr>
        </p:nvSpPr>
        <p:spPr>
          <a:xfrm>
            <a:off x="857251" y="2514600"/>
            <a:ext cx="7404653" cy="3581400"/>
          </a:xfrm>
        </p:spPr>
        <p:txBody>
          <a:bodyPr>
            <a:normAutofit/>
          </a:bodyPr>
          <a:lstStyle/>
          <a:p>
            <a:pPr marL="491490" indent="-457200">
              <a:buFont typeface="+mj-lt"/>
              <a:buAutoNum type="arabicPeriod"/>
            </a:pPr>
            <a:r>
              <a:rPr lang="en-US" sz="3200" b="1" dirty="0">
                <a:solidFill>
                  <a:srgbClr val="535C13"/>
                </a:solidFill>
              </a:rPr>
              <a:t>The power is in the Word.</a:t>
            </a:r>
          </a:p>
          <a:p>
            <a:pPr marL="491490" indent="-457200">
              <a:buFont typeface="+mj-lt"/>
              <a:buAutoNum type="arabicPeriod"/>
            </a:pPr>
            <a:r>
              <a:rPr lang="en-US" sz="3200" b="1" dirty="0">
                <a:solidFill>
                  <a:srgbClr val="535C13"/>
                </a:solidFill>
              </a:rPr>
              <a:t>Through preaching, God calls forth and grows the Church.</a:t>
            </a:r>
          </a:p>
          <a:p>
            <a:pPr marL="491490" indent="-457200">
              <a:buFont typeface="+mj-lt"/>
              <a:buAutoNum type="arabicPeriod"/>
            </a:pPr>
            <a:r>
              <a:rPr lang="en-US" sz="3200" b="1" dirty="0">
                <a:solidFill>
                  <a:srgbClr val="535C13"/>
                </a:solidFill>
              </a:rPr>
              <a:t>We are commissioned.</a:t>
            </a:r>
          </a:p>
          <a:p>
            <a:pPr marL="491490" indent="-457200">
              <a:buFont typeface="+mj-lt"/>
              <a:buAutoNum type="arabicPeriod"/>
            </a:pPr>
            <a:r>
              <a:rPr lang="en-US" sz="3200" b="1" dirty="0">
                <a:solidFill>
                  <a:srgbClr val="535C13"/>
                </a:solidFill>
              </a:rPr>
              <a:t>We will be judged.</a:t>
            </a:r>
          </a:p>
          <a:p>
            <a:pPr marL="491490" indent="-457200">
              <a:buFont typeface="+mj-lt"/>
              <a:buAutoNum type="arabicPeriod"/>
            </a:pPr>
            <a:r>
              <a:rPr lang="en-US" sz="3200" b="1" dirty="0">
                <a:solidFill>
                  <a:srgbClr val="535C13"/>
                </a:solidFill>
              </a:rPr>
              <a:t>We are models.</a:t>
            </a:r>
          </a:p>
        </p:txBody>
      </p:sp>
    </p:spTree>
    <p:extLst>
      <p:ext uri="{BB962C8B-B14F-4D97-AF65-F5344CB8AC3E}">
        <p14:creationId xmlns:p14="http://schemas.microsoft.com/office/powerpoint/2010/main" val="233029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535C13"/>
                </a:solidFill>
              </a:rPr>
              <a:t>Dr. Timothy Keller again:</a:t>
            </a:r>
          </a:p>
        </p:txBody>
      </p:sp>
      <p:sp>
        <p:nvSpPr>
          <p:cNvPr id="3" name="Content Placeholder 2"/>
          <p:cNvSpPr>
            <a:spLocks noGrp="1"/>
          </p:cNvSpPr>
          <p:nvPr>
            <p:ph idx="1"/>
          </p:nvPr>
        </p:nvSpPr>
        <p:spPr/>
        <p:txBody>
          <a:bodyPr/>
          <a:lstStyle/>
          <a:p>
            <a:pPr marL="34290" indent="0">
              <a:buNone/>
            </a:pPr>
            <a:r>
              <a:rPr lang="en-US" sz="2800" b="1" dirty="0">
                <a:solidFill>
                  <a:srgbClr val="535C13"/>
                </a:solidFill>
              </a:rPr>
              <a:t>A steady diet of expository sermons teaches your audience how to read their own Bibles, how to think through a passage and figure it out. Exposition helps them understand why different phrases mean what they do within the story line of the Bible.</a:t>
            </a:r>
          </a:p>
          <a:p>
            <a:pPr marL="34290" indent="0" algn="r">
              <a:buNone/>
            </a:pPr>
            <a:r>
              <a:rPr lang="en-US" sz="2400" b="1" i="1" dirty="0">
                <a:solidFill>
                  <a:srgbClr val="535C13"/>
                </a:solidFill>
              </a:rPr>
              <a:t>Preaching</a:t>
            </a:r>
            <a:r>
              <a:rPr lang="en-US" sz="2400" b="1" dirty="0">
                <a:solidFill>
                  <a:srgbClr val="535C13"/>
                </a:solidFill>
              </a:rPr>
              <a:t>, 38.</a:t>
            </a:r>
            <a:endParaRPr lang="en-US" sz="1800" b="1" dirty="0">
              <a:solidFill>
                <a:srgbClr val="535C13"/>
              </a:solidFill>
            </a:endParaRPr>
          </a:p>
        </p:txBody>
      </p:sp>
    </p:spTree>
    <p:extLst>
      <p:ext uri="{BB962C8B-B14F-4D97-AF65-F5344CB8AC3E}">
        <p14:creationId xmlns:p14="http://schemas.microsoft.com/office/powerpoint/2010/main" val="104979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152400" y="0"/>
            <a:ext cx="8763000" cy="914400"/>
          </a:xfrm>
        </p:spPr>
        <p:txBody>
          <a:bodyPr/>
          <a:lstStyle/>
          <a:p>
            <a:pPr algn="ctr" eaLnBrk="1" fontAlgn="auto" hangingPunct="1">
              <a:spcAft>
                <a:spcPts val="0"/>
              </a:spcAft>
              <a:defRPr/>
            </a:pPr>
            <a:r>
              <a:rPr lang="en-US" dirty="0">
                <a:solidFill>
                  <a:srgbClr val="FFFF00"/>
                </a:solidFill>
              </a:rPr>
              <a:t>Two Stances</a:t>
            </a:r>
          </a:p>
        </p:txBody>
      </p:sp>
      <p:sp>
        <p:nvSpPr>
          <p:cNvPr id="86021" name="Rectangle 5"/>
          <p:cNvSpPr>
            <a:spLocks noGrp="1" noChangeArrowheads="1"/>
          </p:cNvSpPr>
          <p:nvPr>
            <p:ph sz="half" idx="1"/>
          </p:nvPr>
        </p:nvSpPr>
        <p:spPr>
          <a:xfrm>
            <a:off x="304800" y="4495800"/>
            <a:ext cx="4191000" cy="2163763"/>
          </a:xfrm>
        </p:spPr>
        <p:txBody>
          <a:bodyPr rtlCol="0">
            <a:normAutofit lnSpcReduction="10000"/>
          </a:bodyPr>
          <a:lstStyle/>
          <a:p>
            <a:pPr marL="438912" indent="-320040" eaLnBrk="1" fontAlgn="auto" hangingPunct="1">
              <a:spcBef>
                <a:spcPts val="0"/>
              </a:spcBef>
              <a:spcAft>
                <a:spcPts val="0"/>
              </a:spcAft>
              <a:buClr>
                <a:srgbClr val="FF0000"/>
              </a:buClr>
              <a:buFont typeface="Wingdings" pitchFamily="2" charset="2"/>
              <a:buChar char="Ø"/>
              <a:defRPr/>
            </a:pPr>
            <a:r>
              <a:rPr lang="en-US" sz="2000" b="1" dirty="0">
                <a:latin typeface="Tahoma" pitchFamily="34" charset="0"/>
              </a:rPr>
              <a:t>in past tense, to inform,</a:t>
            </a:r>
          </a:p>
          <a:p>
            <a:pPr marL="438912" indent="-320040" eaLnBrk="1" fontAlgn="auto" hangingPunct="1">
              <a:spcBef>
                <a:spcPts val="0"/>
              </a:spcBef>
              <a:spcAft>
                <a:spcPts val="0"/>
              </a:spcAft>
              <a:buClr>
                <a:srgbClr val="FF0000"/>
              </a:buClr>
              <a:buFont typeface="Wingdings" pitchFamily="2" charset="2"/>
              <a:buChar char="Ø"/>
              <a:defRPr/>
            </a:pPr>
            <a:r>
              <a:rPr lang="en-US" sz="2000" b="1" dirty="0">
                <a:latin typeface="Tahoma" pitchFamily="34" charset="0"/>
              </a:rPr>
              <a:t>about the Bible (“God did such </a:t>
            </a:r>
            <a:r>
              <a:rPr lang="en-US" sz="2000" b="1">
                <a:latin typeface="Tahoma" pitchFamily="34" charset="0"/>
              </a:rPr>
              <a:t>and such for </a:t>
            </a:r>
            <a:r>
              <a:rPr lang="en-US" sz="2000" b="1" dirty="0">
                <a:latin typeface="Tahoma" pitchFamily="34" charset="0"/>
              </a:rPr>
              <a:t>the Israelites”),</a:t>
            </a:r>
          </a:p>
          <a:p>
            <a:pPr marL="438912" indent="-320040" eaLnBrk="1" fontAlgn="auto" hangingPunct="1">
              <a:spcBef>
                <a:spcPts val="0"/>
              </a:spcBef>
              <a:spcAft>
                <a:spcPts val="0"/>
              </a:spcAft>
              <a:buClr>
                <a:srgbClr val="FF0000"/>
              </a:buClr>
              <a:buFont typeface="Wingdings" pitchFamily="2" charset="2"/>
              <a:buChar char="Ø"/>
              <a:defRPr/>
            </a:pPr>
            <a:r>
              <a:rPr lang="en-US" sz="2000" b="1" dirty="0">
                <a:latin typeface="Tahoma" pitchFamily="34" charset="0"/>
              </a:rPr>
              <a:t>in 3</a:t>
            </a:r>
            <a:r>
              <a:rPr lang="en-US" sz="2000" b="1" baseline="30000" dirty="0">
                <a:latin typeface="Tahoma" pitchFamily="34" charset="0"/>
              </a:rPr>
              <a:t>rd</a:t>
            </a:r>
            <a:r>
              <a:rPr lang="en-US" sz="2000" b="1" dirty="0">
                <a:latin typeface="Tahoma" pitchFamily="34" charset="0"/>
              </a:rPr>
              <a:t> person,</a:t>
            </a:r>
          </a:p>
          <a:p>
            <a:pPr marL="438912" indent="-320040" eaLnBrk="1" fontAlgn="auto" hangingPunct="1">
              <a:spcBef>
                <a:spcPts val="0"/>
              </a:spcBef>
              <a:spcAft>
                <a:spcPts val="0"/>
              </a:spcAft>
              <a:buClr>
                <a:srgbClr val="FF0000"/>
              </a:buClr>
              <a:buFont typeface="Wingdings" pitchFamily="2" charset="2"/>
              <a:buChar char="Ø"/>
              <a:defRPr/>
            </a:pPr>
            <a:r>
              <a:rPr lang="en-US" sz="2000" b="1" dirty="0">
                <a:latin typeface="Tahoma" pitchFamily="34" charset="0"/>
              </a:rPr>
              <a:t>in an uninvolved, reporting style.</a:t>
            </a:r>
          </a:p>
        </p:txBody>
      </p:sp>
      <p:sp>
        <p:nvSpPr>
          <p:cNvPr id="86023" name="Rectangle 7"/>
          <p:cNvSpPr>
            <a:spLocks noChangeArrowheads="1"/>
          </p:cNvSpPr>
          <p:nvPr/>
        </p:nvSpPr>
        <p:spPr bwMode="auto">
          <a:xfrm>
            <a:off x="4572000" y="4465638"/>
            <a:ext cx="4267200" cy="2468562"/>
          </a:xfrm>
          <a:prstGeom prst="rect">
            <a:avLst/>
          </a:prstGeom>
          <a:noFill/>
          <a:ln w="9525">
            <a:noFill/>
            <a:miter lim="800000"/>
            <a:headEnd/>
            <a:tailEnd/>
          </a:ln>
        </p:spPr>
        <p:txBody>
          <a:bodyPr/>
          <a:lstStyle/>
          <a:p>
            <a:pPr marL="342900" indent="-342900" eaLnBrk="1" hangingPunct="1">
              <a:spcBef>
                <a:spcPct val="20000"/>
              </a:spcBef>
              <a:buClr>
                <a:srgbClr val="FF0000"/>
              </a:buClr>
              <a:buSzPct val="90000"/>
              <a:buFont typeface="Wingdings" pitchFamily="2" charset="2"/>
              <a:buChar char="Ø"/>
            </a:pPr>
            <a:r>
              <a:rPr lang="en-US" sz="2000">
                <a:latin typeface="Tahoma" pitchFamily="34" charset="0"/>
              </a:rPr>
              <a:t>in present tense, to produce change,</a:t>
            </a:r>
          </a:p>
          <a:p>
            <a:pPr marL="342900" indent="-342900" eaLnBrk="1" hangingPunct="1">
              <a:spcBef>
                <a:spcPct val="20000"/>
              </a:spcBef>
              <a:buClr>
                <a:srgbClr val="FF0000"/>
              </a:buClr>
              <a:buSzPct val="90000"/>
              <a:buFont typeface="Wingdings" pitchFamily="2" charset="2"/>
              <a:buChar char="Ø"/>
            </a:pPr>
            <a:r>
              <a:rPr lang="en-US" sz="2000">
                <a:latin typeface="Tahoma" pitchFamily="34" charset="0"/>
              </a:rPr>
              <a:t>about themselves from the Bible, (“God says to us…”)</a:t>
            </a:r>
          </a:p>
          <a:p>
            <a:pPr marL="342900" indent="-342900" eaLnBrk="1" hangingPunct="1">
              <a:spcBef>
                <a:spcPct val="20000"/>
              </a:spcBef>
              <a:buClr>
                <a:srgbClr val="FF0000"/>
              </a:buClr>
              <a:buSzPct val="90000"/>
              <a:buFont typeface="Wingdings" pitchFamily="2" charset="2"/>
              <a:buChar char="Ø"/>
            </a:pPr>
            <a:r>
              <a:rPr lang="en-US" sz="2000">
                <a:latin typeface="Tahoma" pitchFamily="34" charset="0"/>
              </a:rPr>
              <a:t>in 1</a:t>
            </a:r>
            <a:r>
              <a:rPr lang="en-US" sz="2000" baseline="30000">
                <a:latin typeface="Tahoma" pitchFamily="34" charset="0"/>
              </a:rPr>
              <a:t>st</a:t>
            </a:r>
            <a:r>
              <a:rPr lang="en-US" sz="2000">
                <a:latin typeface="Tahoma" pitchFamily="34" charset="0"/>
              </a:rPr>
              <a:t> and 2</a:t>
            </a:r>
            <a:r>
              <a:rPr lang="en-US" sz="2000" baseline="30000">
                <a:latin typeface="Tahoma" pitchFamily="34" charset="0"/>
              </a:rPr>
              <a:t>nd</a:t>
            </a:r>
            <a:r>
              <a:rPr lang="en-US" sz="2000">
                <a:latin typeface="Tahoma" pitchFamily="34" charset="0"/>
              </a:rPr>
              <a:t> person,</a:t>
            </a:r>
          </a:p>
          <a:p>
            <a:pPr marL="342900" indent="-342900" eaLnBrk="1" hangingPunct="1">
              <a:spcBef>
                <a:spcPct val="20000"/>
              </a:spcBef>
              <a:buClr>
                <a:srgbClr val="FF0000"/>
              </a:buClr>
              <a:buSzPct val="90000"/>
              <a:buFont typeface="Wingdings" pitchFamily="2" charset="2"/>
              <a:buChar char="Ø"/>
            </a:pPr>
            <a:r>
              <a:rPr lang="en-US" sz="2000">
                <a:latin typeface="Tahoma" pitchFamily="34" charset="0"/>
              </a:rPr>
              <a:t>in an emotionally involved style</a:t>
            </a:r>
          </a:p>
        </p:txBody>
      </p:sp>
      <p:grpSp>
        <p:nvGrpSpPr>
          <p:cNvPr id="2" name="Group 44"/>
          <p:cNvGrpSpPr>
            <a:grpSpLocks/>
          </p:cNvGrpSpPr>
          <p:nvPr/>
        </p:nvGrpSpPr>
        <p:grpSpPr bwMode="auto">
          <a:xfrm>
            <a:off x="685800" y="3946525"/>
            <a:ext cx="7848600" cy="396875"/>
            <a:chOff x="432" y="2486"/>
            <a:chExt cx="4944" cy="250"/>
          </a:xfrm>
        </p:grpSpPr>
        <p:sp>
          <p:nvSpPr>
            <p:cNvPr id="34837" name="Text Box 8"/>
            <p:cNvSpPr txBox="1">
              <a:spLocks noChangeArrowheads="1"/>
            </p:cNvSpPr>
            <p:nvPr/>
          </p:nvSpPr>
          <p:spPr bwMode="auto">
            <a:xfrm>
              <a:off x="432" y="2486"/>
              <a:ext cx="2160" cy="250"/>
            </a:xfrm>
            <a:prstGeom prst="rect">
              <a:avLst/>
            </a:prstGeom>
            <a:noFill/>
            <a:ln w="9525">
              <a:noFill/>
              <a:miter lim="800000"/>
              <a:headEnd/>
              <a:tailEnd/>
            </a:ln>
          </p:spPr>
          <p:txBody>
            <a:bodyPr>
              <a:spAutoFit/>
            </a:bodyPr>
            <a:lstStyle/>
            <a:p>
              <a:pPr>
                <a:spcBef>
                  <a:spcPct val="50000"/>
                </a:spcBef>
                <a:defRPr/>
              </a:pPr>
              <a:r>
                <a:rPr lang="en-US" sz="2000" u="sng" dirty="0">
                  <a:solidFill>
                    <a:schemeClr val="accent2">
                      <a:lumMod val="75000"/>
                    </a:schemeClr>
                  </a:solidFill>
                  <a:latin typeface="Tahoma" pitchFamily="34" charset="0"/>
                </a:rPr>
                <a:t>The Lecturer Talks…</a:t>
              </a:r>
            </a:p>
          </p:txBody>
        </p:sp>
        <p:sp>
          <p:nvSpPr>
            <p:cNvPr id="15382" name="Text Box 9"/>
            <p:cNvSpPr txBox="1">
              <a:spLocks noChangeArrowheads="1"/>
            </p:cNvSpPr>
            <p:nvPr/>
          </p:nvSpPr>
          <p:spPr bwMode="auto">
            <a:xfrm>
              <a:off x="3216" y="2486"/>
              <a:ext cx="2160" cy="250"/>
            </a:xfrm>
            <a:prstGeom prst="rect">
              <a:avLst/>
            </a:prstGeom>
            <a:noFill/>
            <a:ln w="9525">
              <a:noFill/>
              <a:miter lim="800000"/>
              <a:headEnd/>
              <a:tailEnd/>
            </a:ln>
          </p:spPr>
          <p:txBody>
            <a:bodyPr>
              <a:spAutoFit/>
            </a:bodyPr>
            <a:lstStyle/>
            <a:p>
              <a:pPr>
                <a:spcBef>
                  <a:spcPct val="50000"/>
                </a:spcBef>
              </a:pPr>
              <a:r>
                <a:rPr lang="en-US" sz="2000" u="sng">
                  <a:solidFill>
                    <a:srgbClr val="00FF00"/>
                  </a:solidFill>
                  <a:latin typeface="Tahoma" pitchFamily="34" charset="0"/>
                </a:rPr>
                <a:t>The Preacher Talks…</a:t>
              </a:r>
            </a:p>
          </p:txBody>
        </p:sp>
      </p:grpSp>
      <p:sp>
        <p:nvSpPr>
          <p:cNvPr id="34822" name="Text Box 10"/>
          <p:cNvSpPr txBox="1">
            <a:spLocks noChangeArrowheads="1"/>
          </p:cNvSpPr>
          <p:nvPr/>
        </p:nvSpPr>
        <p:spPr bwMode="auto">
          <a:xfrm>
            <a:off x="1219200" y="762000"/>
            <a:ext cx="1752600" cy="457200"/>
          </a:xfrm>
          <a:prstGeom prst="rect">
            <a:avLst/>
          </a:prstGeom>
          <a:noFill/>
          <a:ln w="9525">
            <a:noFill/>
            <a:miter lim="800000"/>
            <a:headEnd/>
            <a:tailEnd/>
          </a:ln>
        </p:spPr>
        <p:txBody>
          <a:bodyPr>
            <a:spAutoFit/>
          </a:bodyPr>
          <a:lstStyle/>
          <a:p>
            <a:pPr>
              <a:spcBef>
                <a:spcPct val="50000"/>
              </a:spcBef>
              <a:defRPr/>
            </a:pPr>
            <a:r>
              <a:rPr lang="en-US" sz="2400" dirty="0">
                <a:solidFill>
                  <a:schemeClr val="accent2">
                    <a:lumMod val="75000"/>
                  </a:schemeClr>
                </a:solidFill>
                <a:effectLst>
                  <a:outerShdw blurRad="38100" dist="38100" dir="2700000" algn="tl">
                    <a:srgbClr val="000000">
                      <a:alpha val="43137"/>
                    </a:srgbClr>
                  </a:outerShdw>
                </a:effectLst>
                <a:latin typeface="Tahoma" pitchFamily="34" charset="0"/>
              </a:rPr>
              <a:t>Lecturing</a:t>
            </a:r>
          </a:p>
        </p:txBody>
      </p:sp>
      <p:sp>
        <p:nvSpPr>
          <p:cNvPr id="34823" name="Text Box 11"/>
          <p:cNvSpPr txBox="1">
            <a:spLocks noChangeArrowheads="1"/>
          </p:cNvSpPr>
          <p:nvPr/>
        </p:nvSpPr>
        <p:spPr bwMode="auto">
          <a:xfrm>
            <a:off x="5867400" y="762000"/>
            <a:ext cx="1752600" cy="457200"/>
          </a:xfrm>
          <a:prstGeom prst="rect">
            <a:avLst/>
          </a:prstGeom>
          <a:noFill/>
          <a:ln w="9525">
            <a:noFill/>
            <a:miter lim="800000"/>
            <a:headEnd/>
            <a:tailEnd/>
          </a:ln>
        </p:spPr>
        <p:txBody>
          <a:bodyPr>
            <a:spAutoFit/>
          </a:bodyPr>
          <a:lstStyle/>
          <a:p>
            <a:pPr>
              <a:spcBef>
                <a:spcPct val="50000"/>
              </a:spcBef>
              <a:defRPr/>
            </a:pPr>
            <a:r>
              <a:rPr lang="en-US" sz="2400" dirty="0">
                <a:solidFill>
                  <a:srgbClr val="00FF00"/>
                </a:solidFill>
                <a:effectLst>
                  <a:outerShdw blurRad="38100" dist="38100" dir="2700000" algn="tl">
                    <a:srgbClr val="000000">
                      <a:alpha val="43137"/>
                    </a:srgbClr>
                  </a:outerShdw>
                </a:effectLst>
                <a:latin typeface="Tahoma" pitchFamily="34" charset="0"/>
              </a:rPr>
              <a:t>Preaching</a:t>
            </a:r>
          </a:p>
        </p:txBody>
      </p:sp>
      <p:pic>
        <p:nvPicPr>
          <p:cNvPr id="15368" name="Picture 16" descr="MCBD07110_0000[1]"/>
          <p:cNvPicPr>
            <a:picLocks noChangeAspect="1" noChangeArrowheads="1"/>
          </p:cNvPicPr>
          <p:nvPr/>
        </p:nvPicPr>
        <p:blipFill>
          <a:blip r:embed="rId2" cstate="print"/>
          <a:srcRect/>
          <a:stretch>
            <a:fillRect/>
          </a:stretch>
        </p:blipFill>
        <p:spPr bwMode="auto">
          <a:xfrm>
            <a:off x="360363" y="2587625"/>
            <a:ext cx="935037" cy="1298575"/>
          </a:xfrm>
          <a:prstGeom prst="rect">
            <a:avLst/>
          </a:prstGeom>
          <a:noFill/>
          <a:ln w="9525">
            <a:noFill/>
            <a:miter lim="800000"/>
            <a:headEnd/>
            <a:tailEnd/>
          </a:ln>
        </p:spPr>
      </p:pic>
      <p:pic>
        <p:nvPicPr>
          <p:cNvPr id="15369" name="Picture 20" descr="MCBD08228_0000[1]"/>
          <p:cNvPicPr>
            <a:picLocks noChangeAspect="1" noChangeArrowheads="1"/>
          </p:cNvPicPr>
          <p:nvPr/>
        </p:nvPicPr>
        <p:blipFill>
          <a:blip r:embed="rId3" cstate="print"/>
          <a:srcRect/>
          <a:stretch>
            <a:fillRect/>
          </a:stretch>
        </p:blipFill>
        <p:spPr bwMode="auto">
          <a:xfrm>
            <a:off x="2587625" y="2590800"/>
            <a:ext cx="1146175" cy="1295400"/>
          </a:xfrm>
          <a:prstGeom prst="rect">
            <a:avLst/>
          </a:prstGeom>
          <a:noFill/>
          <a:ln w="9525">
            <a:noFill/>
            <a:miter lim="800000"/>
            <a:headEnd/>
            <a:tailEnd/>
          </a:ln>
        </p:spPr>
      </p:pic>
      <p:sp>
        <p:nvSpPr>
          <p:cNvPr id="86034" name="Line 18"/>
          <p:cNvSpPr>
            <a:spLocks noChangeShapeType="1"/>
          </p:cNvSpPr>
          <p:nvPr/>
        </p:nvSpPr>
        <p:spPr bwMode="auto">
          <a:xfrm flipV="1">
            <a:off x="914400" y="1828800"/>
            <a:ext cx="609600" cy="685800"/>
          </a:xfrm>
          <a:prstGeom prst="line">
            <a:avLst/>
          </a:prstGeom>
          <a:noFill/>
          <a:ln w="38100">
            <a:solidFill>
              <a:srgbClr val="FF0000"/>
            </a:solidFill>
            <a:round/>
            <a:headEnd/>
            <a:tailEnd type="stealth" w="lg" len="lg"/>
          </a:ln>
        </p:spPr>
        <p:txBody>
          <a:bodyPr/>
          <a:lstStyle/>
          <a:p>
            <a:endParaRPr lang="en-US"/>
          </a:p>
        </p:txBody>
      </p:sp>
      <p:sp>
        <p:nvSpPr>
          <p:cNvPr id="86035" name="Line 19"/>
          <p:cNvSpPr>
            <a:spLocks noChangeShapeType="1"/>
          </p:cNvSpPr>
          <p:nvPr/>
        </p:nvSpPr>
        <p:spPr bwMode="auto">
          <a:xfrm flipH="1" flipV="1">
            <a:off x="2286000" y="1905000"/>
            <a:ext cx="762000" cy="685800"/>
          </a:xfrm>
          <a:prstGeom prst="line">
            <a:avLst/>
          </a:prstGeom>
          <a:noFill/>
          <a:ln w="38100">
            <a:solidFill>
              <a:srgbClr val="FF0000"/>
            </a:solidFill>
            <a:round/>
            <a:headEnd/>
            <a:tailEnd type="stealth" w="lg" len="lg"/>
          </a:ln>
        </p:spPr>
        <p:txBody>
          <a:bodyPr/>
          <a:lstStyle/>
          <a:p>
            <a:endParaRPr lang="en-US"/>
          </a:p>
        </p:txBody>
      </p:sp>
      <p:sp>
        <p:nvSpPr>
          <p:cNvPr id="86038" name="Text Box 22"/>
          <p:cNvSpPr txBox="1">
            <a:spLocks noChangeArrowheads="1"/>
          </p:cNvSpPr>
          <p:nvPr/>
        </p:nvSpPr>
        <p:spPr bwMode="auto">
          <a:xfrm>
            <a:off x="1219200" y="2117725"/>
            <a:ext cx="1447800" cy="3968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ahoma" pitchFamily="34" charset="0"/>
              </a:rPr>
              <a:t>Attention</a:t>
            </a:r>
          </a:p>
        </p:txBody>
      </p:sp>
      <p:pic>
        <p:nvPicPr>
          <p:cNvPr id="15373" name="Picture 25" descr="MCBD07110_0000[1]"/>
          <p:cNvPicPr>
            <a:picLocks noChangeAspect="1" noChangeArrowheads="1"/>
          </p:cNvPicPr>
          <p:nvPr/>
        </p:nvPicPr>
        <p:blipFill>
          <a:blip r:embed="rId2" cstate="print"/>
          <a:srcRect/>
          <a:stretch>
            <a:fillRect/>
          </a:stretch>
        </p:blipFill>
        <p:spPr bwMode="auto">
          <a:xfrm>
            <a:off x="4800600" y="2587625"/>
            <a:ext cx="935038" cy="1298575"/>
          </a:xfrm>
          <a:prstGeom prst="rect">
            <a:avLst/>
          </a:prstGeom>
          <a:noFill/>
          <a:ln w="9525">
            <a:noFill/>
            <a:miter lim="800000"/>
            <a:headEnd/>
            <a:tailEnd/>
          </a:ln>
        </p:spPr>
      </p:pic>
      <p:pic>
        <p:nvPicPr>
          <p:cNvPr id="15374" name="Picture 26" descr="MCBD08228_0000[1]"/>
          <p:cNvPicPr>
            <a:picLocks noChangeAspect="1" noChangeArrowheads="1"/>
          </p:cNvPicPr>
          <p:nvPr/>
        </p:nvPicPr>
        <p:blipFill>
          <a:blip r:embed="rId3" cstate="print"/>
          <a:srcRect/>
          <a:stretch>
            <a:fillRect/>
          </a:stretch>
        </p:blipFill>
        <p:spPr bwMode="auto">
          <a:xfrm>
            <a:off x="7027863" y="2590800"/>
            <a:ext cx="1146175" cy="1295400"/>
          </a:xfrm>
          <a:prstGeom prst="rect">
            <a:avLst/>
          </a:prstGeom>
          <a:noFill/>
          <a:ln w="9525">
            <a:noFill/>
            <a:miter lim="800000"/>
            <a:headEnd/>
            <a:tailEnd/>
          </a:ln>
        </p:spPr>
      </p:pic>
      <p:sp>
        <p:nvSpPr>
          <p:cNvPr id="86043" name="Text Box 27"/>
          <p:cNvSpPr txBox="1">
            <a:spLocks noChangeArrowheads="1"/>
          </p:cNvSpPr>
          <p:nvPr/>
        </p:nvSpPr>
        <p:spPr bwMode="auto">
          <a:xfrm>
            <a:off x="5867400" y="2133600"/>
            <a:ext cx="1447800" cy="3968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ahoma" pitchFamily="34" charset="0"/>
              </a:rPr>
              <a:t>Attention</a:t>
            </a:r>
          </a:p>
        </p:txBody>
      </p:sp>
      <p:sp>
        <p:nvSpPr>
          <p:cNvPr id="86050" name="Freeform 34"/>
          <p:cNvSpPr>
            <a:spLocks/>
          </p:cNvSpPr>
          <p:nvPr/>
        </p:nvSpPr>
        <p:spPr bwMode="auto">
          <a:xfrm>
            <a:off x="5105400" y="1676400"/>
            <a:ext cx="1066800" cy="914400"/>
          </a:xfrm>
          <a:custGeom>
            <a:avLst/>
            <a:gdLst>
              <a:gd name="T0" fmla="*/ 0 w 672"/>
              <a:gd name="T1" fmla="*/ 2147483647 h 576"/>
              <a:gd name="T2" fmla="*/ 2147483647 w 672"/>
              <a:gd name="T3" fmla="*/ 0 h 576"/>
              <a:gd name="T4" fmla="*/ 2147483647 w 672"/>
              <a:gd name="T5" fmla="*/ 2147483647 h 576"/>
              <a:gd name="T6" fmla="*/ 0 60000 65536"/>
              <a:gd name="T7" fmla="*/ 0 60000 65536"/>
              <a:gd name="T8" fmla="*/ 0 60000 65536"/>
              <a:gd name="T9" fmla="*/ 0 w 672"/>
              <a:gd name="T10" fmla="*/ 0 h 576"/>
              <a:gd name="T11" fmla="*/ 672 w 672"/>
              <a:gd name="T12" fmla="*/ 576 h 576"/>
            </a:gdLst>
            <a:ahLst/>
            <a:cxnLst>
              <a:cxn ang="T6">
                <a:pos x="T0" y="T1"/>
              </a:cxn>
              <a:cxn ang="T7">
                <a:pos x="T2" y="T3"/>
              </a:cxn>
              <a:cxn ang="T8">
                <a:pos x="T4" y="T5"/>
              </a:cxn>
            </a:cxnLst>
            <a:rect l="T9" t="T10" r="T11" b="T12"/>
            <a:pathLst>
              <a:path w="672" h="576">
                <a:moveTo>
                  <a:pt x="0" y="576"/>
                </a:moveTo>
                <a:cubicBezTo>
                  <a:pt x="288" y="288"/>
                  <a:pt x="576" y="0"/>
                  <a:pt x="624" y="0"/>
                </a:cubicBezTo>
                <a:cubicBezTo>
                  <a:pt x="672" y="0"/>
                  <a:pt x="480" y="288"/>
                  <a:pt x="288" y="576"/>
                </a:cubicBezTo>
              </a:path>
            </a:pathLst>
          </a:custGeom>
          <a:noFill/>
          <a:ln w="38100">
            <a:solidFill>
              <a:srgbClr val="FF0000"/>
            </a:solidFill>
            <a:round/>
            <a:headEnd/>
            <a:tailEnd type="stealth" w="lg" len="lg"/>
          </a:ln>
        </p:spPr>
        <p:txBody>
          <a:bodyPr/>
          <a:lstStyle/>
          <a:p>
            <a:endParaRPr lang="en-US"/>
          </a:p>
        </p:txBody>
      </p:sp>
      <p:sp>
        <p:nvSpPr>
          <p:cNvPr id="86053" name="Freeform 37"/>
          <p:cNvSpPr>
            <a:spLocks/>
          </p:cNvSpPr>
          <p:nvPr/>
        </p:nvSpPr>
        <p:spPr bwMode="auto">
          <a:xfrm>
            <a:off x="5562600" y="1905000"/>
            <a:ext cx="2070100" cy="1943100"/>
          </a:xfrm>
          <a:custGeom>
            <a:avLst/>
            <a:gdLst>
              <a:gd name="T0" fmla="*/ 0 w 1304"/>
              <a:gd name="T1" fmla="*/ 2147483647 h 1224"/>
              <a:gd name="T2" fmla="*/ 2147483647 w 1304"/>
              <a:gd name="T3" fmla="*/ 2147483647 h 1224"/>
              <a:gd name="T4" fmla="*/ 2147483647 w 1304"/>
              <a:gd name="T5" fmla="*/ 2147483647 h 1224"/>
              <a:gd name="T6" fmla="*/ 2147483647 w 1304"/>
              <a:gd name="T7" fmla="*/ 2147483647 h 1224"/>
              <a:gd name="T8" fmla="*/ 0 60000 65536"/>
              <a:gd name="T9" fmla="*/ 0 60000 65536"/>
              <a:gd name="T10" fmla="*/ 0 60000 65536"/>
              <a:gd name="T11" fmla="*/ 0 60000 65536"/>
              <a:gd name="T12" fmla="*/ 0 w 1304"/>
              <a:gd name="T13" fmla="*/ 0 h 1224"/>
              <a:gd name="T14" fmla="*/ 1304 w 1304"/>
              <a:gd name="T15" fmla="*/ 1224 h 1224"/>
            </a:gdLst>
            <a:ahLst/>
            <a:cxnLst>
              <a:cxn ang="T8">
                <a:pos x="T0" y="T1"/>
              </a:cxn>
              <a:cxn ang="T9">
                <a:pos x="T2" y="T3"/>
              </a:cxn>
              <a:cxn ang="T10">
                <a:pos x="T4" y="T5"/>
              </a:cxn>
              <a:cxn ang="T11">
                <a:pos x="T6" y="T7"/>
              </a:cxn>
            </a:cxnLst>
            <a:rect l="T12" t="T13" r="T14" b="T15"/>
            <a:pathLst>
              <a:path w="1304" h="1224">
                <a:moveTo>
                  <a:pt x="0" y="768"/>
                </a:moveTo>
                <a:cubicBezTo>
                  <a:pt x="548" y="996"/>
                  <a:pt x="1096" y="1224"/>
                  <a:pt x="1200" y="1104"/>
                </a:cubicBezTo>
                <a:cubicBezTo>
                  <a:pt x="1304" y="984"/>
                  <a:pt x="664" y="96"/>
                  <a:pt x="624" y="48"/>
                </a:cubicBezTo>
                <a:cubicBezTo>
                  <a:pt x="584" y="0"/>
                  <a:pt x="772" y="408"/>
                  <a:pt x="960" y="816"/>
                </a:cubicBezTo>
              </a:path>
            </a:pathLst>
          </a:custGeom>
          <a:noFill/>
          <a:ln w="38100">
            <a:solidFill>
              <a:srgbClr val="FF0000"/>
            </a:solidFill>
            <a:round/>
            <a:headEnd/>
            <a:tailEnd type="stealth" w="lg" len="lg"/>
          </a:ln>
        </p:spPr>
        <p:txBody>
          <a:bodyPr/>
          <a:lstStyle/>
          <a:p>
            <a:endParaRPr lang="en-US"/>
          </a:p>
        </p:txBody>
      </p:sp>
      <p:pic>
        <p:nvPicPr>
          <p:cNvPr id="15378" name="Picture 41" descr="MCj03248160000[1]"/>
          <p:cNvPicPr>
            <a:picLocks noChangeAspect="1" noChangeArrowheads="1"/>
          </p:cNvPicPr>
          <p:nvPr/>
        </p:nvPicPr>
        <p:blipFill>
          <a:blip r:embed="rId4" cstate="print"/>
          <a:srcRect/>
          <a:stretch>
            <a:fillRect/>
          </a:stretch>
        </p:blipFill>
        <p:spPr bwMode="auto">
          <a:xfrm>
            <a:off x="1524000" y="1295400"/>
            <a:ext cx="914400" cy="601663"/>
          </a:xfrm>
          <a:prstGeom prst="rect">
            <a:avLst/>
          </a:prstGeom>
          <a:noFill/>
          <a:ln w="9525">
            <a:noFill/>
            <a:miter lim="800000"/>
            <a:headEnd/>
            <a:tailEnd/>
          </a:ln>
        </p:spPr>
      </p:pic>
      <p:pic>
        <p:nvPicPr>
          <p:cNvPr id="15379" name="Picture 42" descr="MCj03248160000[1]"/>
          <p:cNvPicPr>
            <a:picLocks noChangeAspect="1" noChangeArrowheads="1"/>
          </p:cNvPicPr>
          <p:nvPr/>
        </p:nvPicPr>
        <p:blipFill>
          <a:blip r:embed="rId4" cstate="print"/>
          <a:srcRect/>
          <a:stretch>
            <a:fillRect/>
          </a:stretch>
        </p:blipFill>
        <p:spPr bwMode="auto">
          <a:xfrm>
            <a:off x="6172200" y="1295400"/>
            <a:ext cx="914400" cy="601663"/>
          </a:xfrm>
          <a:prstGeom prst="rect">
            <a:avLst/>
          </a:prstGeom>
          <a:noFill/>
          <a:ln w="9525">
            <a:noFill/>
            <a:miter lim="800000"/>
            <a:headEnd/>
            <a:tailEnd/>
          </a:ln>
        </p:spPr>
      </p:pic>
      <p:sp>
        <p:nvSpPr>
          <p:cNvPr id="86062" name="Freeform 46"/>
          <p:cNvSpPr>
            <a:spLocks/>
          </p:cNvSpPr>
          <p:nvPr/>
        </p:nvSpPr>
        <p:spPr bwMode="auto">
          <a:xfrm>
            <a:off x="5410200" y="1828800"/>
            <a:ext cx="2133600" cy="774700"/>
          </a:xfrm>
          <a:custGeom>
            <a:avLst/>
            <a:gdLst>
              <a:gd name="T0" fmla="*/ 0 w 1344"/>
              <a:gd name="T1" fmla="*/ 2147483647 h 488"/>
              <a:gd name="T2" fmla="*/ 2147483647 w 1344"/>
              <a:gd name="T3" fmla="*/ 2147483647 h 488"/>
              <a:gd name="T4" fmla="*/ 2147483647 w 1344"/>
              <a:gd name="T5" fmla="*/ 2147483647 h 488"/>
              <a:gd name="T6" fmla="*/ 0 60000 65536"/>
              <a:gd name="T7" fmla="*/ 0 60000 65536"/>
              <a:gd name="T8" fmla="*/ 0 60000 65536"/>
              <a:gd name="T9" fmla="*/ 0 w 1344"/>
              <a:gd name="T10" fmla="*/ 0 h 488"/>
              <a:gd name="T11" fmla="*/ 1344 w 1344"/>
              <a:gd name="T12" fmla="*/ 488 h 488"/>
            </a:gdLst>
            <a:ahLst/>
            <a:cxnLst>
              <a:cxn ang="T6">
                <a:pos x="T0" y="T1"/>
              </a:cxn>
              <a:cxn ang="T7">
                <a:pos x="T2" y="T3"/>
              </a:cxn>
              <a:cxn ang="T8">
                <a:pos x="T4" y="T5"/>
              </a:cxn>
            </a:cxnLst>
            <a:rect l="T9" t="T10" r="T11" b="T12"/>
            <a:pathLst>
              <a:path w="1344" h="488">
                <a:moveTo>
                  <a:pt x="0" y="440"/>
                </a:moveTo>
                <a:cubicBezTo>
                  <a:pt x="320" y="220"/>
                  <a:pt x="640" y="0"/>
                  <a:pt x="864" y="8"/>
                </a:cubicBezTo>
                <a:cubicBezTo>
                  <a:pt x="1088" y="16"/>
                  <a:pt x="1216" y="252"/>
                  <a:pt x="1344" y="488"/>
                </a:cubicBezTo>
              </a:path>
            </a:pathLst>
          </a:custGeom>
          <a:noFill/>
          <a:ln w="38100">
            <a:solidFill>
              <a:srgbClr val="FF0000"/>
            </a:solidFill>
            <a:round/>
            <a:headEnd/>
            <a:tailEnd type="triangle" w="med" len="lg"/>
          </a:ln>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038"/>
                                        </p:tgtEl>
                                        <p:attrNameLst>
                                          <p:attrName>style.visibility</p:attrName>
                                        </p:attrNameLst>
                                      </p:cBhvr>
                                      <p:to>
                                        <p:strVal val="visible"/>
                                      </p:to>
                                    </p:set>
                                    <p:anim calcmode="lin" valueType="num">
                                      <p:cBhvr>
                                        <p:cTn id="7" dur="1000" fill="hold"/>
                                        <p:tgtEl>
                                          <p:spTgt spid="86038"/>
                                        </p:tgtEl>
                                        <p:attrNameLst>
                                          <p:attrName>ppt_w</p:attrName>
                                        </p:attrNameLst>
                                      </p:cBhvr>
                                      <p:tavLst>
                                        <p:tav tm="0">
                                          <p:val>
                                            <p:strVal val="#ppt_w+.3"/>
                                          </p:val>
                                        </p:tav>
                                        <p:tav tm="100000">
                                          <p:val>
                                            <p:strVal val="#ppt_w"/>
                                          </p:val>
                                        </p:tav>
                                      </p:tavLst>
                                    </p:anim>
                                    <p:anim calcmode="lin" valueType="num">
                                      <p:cBhvr>
                                        <p:cTn id="8" dur="1000" fill="hold"/>
                                        <p:tgtEl>
                                          <p:spTgt spid="86038"/>
                                        </p:tgtEl>
                                        <p:attrNameLst>
                                          <p:attrName>ppt_h</p:attrName>
                                        </p:attrNameLst>
                                      </p:cBhvr>
                                      <p:tavLst>
                                        <p:tav tm="0">
                                          <p:val>
                                            <p:strVal val="#ppt_h"/>
                                          </p:val>
                                        </p:tav>
                                        <p:tav tm="100000">
                                          <p:val>
                                            <p:strVal val="#ppt_h"/>
                                          </p:val>
                                        </p:tav>
                                      </p:tavLst>
                                    </p:anim>
                                    <p:animEffect transition="in" filter="fade">
                                      <p:cBhvr>
                                        <p:cTn id="9" dur="1000"/>
                                        <p:tgtEl>
                                          <p:spTgt spid="8603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6043"/>
                                        </p:tgtEl>
                                        <p:attrNameLst>
                                          <p:attrName>style.visibility</p:attrName>
                                        </p:attrNameLst>
                                      </p:cBhvr>
                                      <p:to>
                                        <p:strVal val="visible"/>
                                      </p:to>
                                    </p:set>
                                    <p:anim calcmode="lin" valueType="num">
                                      <p:cBhvr>
                                        <p:cTn id="12" dur="1000" fill="hold"/>
                                        <p:tgtEl>
                                          <p:spTgt spid="86043"/>
                                        </p:tgtEl>
                                        <p:attrNameLst>
                                          <p:attrName>ppt_w</p:attrName>
                                        </p:attrNameLst>
                                      </p:cBhvr>
                                      <p:tavLst>
                                        <p:tav tm="0">
                                          <p:val>
                                            <p:strVal val="#ppt_w+.3"/>
                                          </p:val>
                                        </p:tav>
                                        <p:tav tm="100000">
                                          <p:val>
                                            <p:strVal val="#ppt_w"/>
                                          </p:val>
                                        </p:tav>
                                      </p:tavLst>
                                    </p:anim>
                                    <p:anim calcmode="lin" valueType="num">
                                      <p:cBhvr>
                                        <p:cTn id="13" dur="1000" fill="hold"/>
                                        <p:tgtEl>
                                          <p:spTgt spid="86043"/>
                                        </p:tgtEl>
                                        <p:attrNameLst>
                                          <p:attrName>ppt_h</p:attrName>
                                        </p:attrNameLst>
                                      </p:cBhvr>
                                      <p:tavLst>
                                        <p:tav tm="0">
                                          <p:val>
                                            <p:strVal val="#ppt_h"/>
                                          </p:val>
                                        </p:tav>
                                        <p:tav tm="100000">
                                          <p:val>
                                            <p:strVal val="#ppt_h"/>
                                          </p:val>
                                        </p:tav>
                                      </p:tavLst>
                                    </p:anim>
                                    <p:animEffect transition="in" filter="fade">
                                      <p:cBhvr>
                                        <p:cTn id="14" dur="1000"/>
                                        <p:tgtEl>
                                          <p:spTgt spid="8604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34"/>
                                        </p:tgtEl>
                                        <p:attrNameLst>
                                          <p:attrName>style.visibility</p:attrName>
                                        </p:attrNameLst>
                                      </p:cBhvr>
                                      <p:to>
                                        <p:strVal val="visible"/>
                                      </p:to>
                                    </p:set>
                                    <p:anim calcmode="lin" valueType="num">
                                      <p:cBhvr additive="base">
                                        <p:cTn id="19" dur="500" fill="hold"/>
                                        <p:tgtEl>
                                          <p:spTgt spid="86034"/>
                                        </p:tgtEl>
                                        <p:attrNameLst>
                                          <p:attrName>ppt_x</p:attrName>
                                        </p:attrNameLst>
                                      </p:cBhvr>
                                      <p:tavLst>
                                        <p:tav tm="0">
                                          <p:val>
                                            <p:strVal val="#ppt_x"/>
                                          </p:val>
                                        </p:tav>
                                        <p:tav tm="100000">
                                          <p:val>
                                            <p:strVal val="#ppt_x"/>
                                          </p:val>
                                        </p:tav>
                                      </p:tavLst>
                                    </p:anim>
                                    <p:anim calcmode="lin" valueType="num">
                                      <p:cBhvr additive="base">
                                        <p:cTn id="20" dur="500" fill="hold"/>
                                        <p:tgtEl>
                                          <p:spTgt spid="860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6035"/>
                                        </p:tgtEl>
                                        <p:attrNameLst>
                                          <p:attrName>style.visibility</p:attrName>
                                        </p:attrNameLst>
                                      </p:cBhvr>
                                      <p:to>
                                        <p:strVal val="visible"/>
                                      </p:to>
                                    </p:set>
                                    <p:anim calcmode="lin" valueType="num">
                                      <p:cBhvr additive="base">
                                        <p:cTn id="23" dur="500" fill="hold"/>
                                        <p:tgtEl>
                                          <p:spTgt spid="86035"/>
                                        </p:tgtEl>
                                        <p:attrNameLst>
                                          <p:attrName>ppt_x</p:attrName>
                                        </p:attrNameLst>
                                      </p:cBhvr>
                                      <p:tavLst>
                                        <p:tav tm="0">
                                          <p:val>
                                            <p:strVal val="#ppt_x"/>
                                          </p:val>
                                        </p:tav>
                                        <p:tav tm="100000">
                                          <p:val>
                                            <p:strVal val="#ppt_x"/>
                                          </p:val>
                                        </p:tav>
                                      </p:tavLst>
                                    </p:anim>
                                    <p:anim calcmode="lin" valueType="num">
                                      <p:cBhvr additive="base">
                                        <p:cTn id="24"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062"/>
                                        </p:tgtEl>
                                        <p:attrNameLst>
                                          <p:attrName>style.visibility</p:attrName>
                                        </p:attrNameLst>
                                      </p:cBhvr>
                                      <p:to>
                                        <p:strVal val="visible"/>
                                      </p:to>
                                    </p:set>
                                    <p:animEffect transition="in" filter="fade">
                                      <p:cBhvr>
                                        <p:cTn id="29" dur="1000"/>
                                        <p:tgtEl>
                                          <p:spTgt spid="86062"/>
                                        </p:tgtEl>
                                      </p:cBhvr>
                                    </p:animEffect>
                                    <p:anim calcmode="lin" valueType="num">
                                      <p:cBhvr>
                                        <p:cTn id="30" dur="1000" fill="hold"/>
                                        <p:tgtEl>
                                          <p:spTgt spid="86062"/>
                                        </p:tgtEl>
                                        <p:attrNameLst>
                                          <p:attrName>ppt_x</p:attrName>
                                        </p:attrNameLst>
                                      </p:cBhvr>
                                      <p:tavLst>
                                        <p:tav tm="0">
                                          <p:val>
                                            <p:strVal val="#ppt_x"/>
                                          </p:val>
                                        </p:tav>
                                        <p:tav tm="100000">
                                          <p:val>
                                            <p:strVal val="#ppt_x"/>
                                          </p:val>
                                        </p:tav>
                                      </p:tavLst>
                                    </p:anim>
                                    <p:anim calcmode="lin" valueType="num">
                                      <p:cBhvr>
                                        <p:cTn id="31" dur="1000" fill="hold"/>
                                        <p:tgtEl>
                                          <p:spTgt spid="8606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6050"/>
                                        </p:tgtEl>
                                        <p:attrNameLst>
                                          <p:attrName>style.visibility</p:attrName>
                                        </p:attrNameLst>
                                      </p:cBhvr>
                                      <p:to>
                                        <p:strVal val="visible"/>
                                      </p:to>
                                    </p:set>
                                    <p:animEffect transition="in" filter="fade">
                                      <p:cBhvr>
                                        <p:cTn id="36" dur="1000"/>
                                        <p:tgtEl>
                                          <p:spTgt spid="86050"/>
                                        </p:tgtEl>
                                      </p:cBhvr>
                                    </p:animEffect>
                                    <p:anim calcmode="lin" valueType="num">
                                      <p:cBhvr>
                                        <p:cTn id="37" dur="1000" fill="hold"/>
                                        <p:tgtEl>
                                          <p:spTgt spid="86050"/>
                                        </p:tgtEl>
                                        <p:attrNameLst>
                                          <p:attrName>ppt_x</p:attrName>
                                        </p:attrNameLst>
                                      </p:cBhvr>
                                      <p:tavLst>
                                        <p:tav tm="0">
                                          <p:val>
                                            <p:strVal val="#ppt_x"/>
                                          </p:val>
                                        </p:tav>
                                        <p:tav tm="100000">
                                          <p:val>
                                            <p:strVal val="#ppt_x"/>
                                          </p:val>
                                        </p:tav>
                                      </p:tavLst>
                                    </p:anim>
                                    <p:anim calcmode="lin" valueType="num">
                                      <p:cBhvr>
                                        <p:cTn id="38" dur="1000" fill="hold"/>
                                        <p:tgtEl>
                                          <p:spTgt spid="86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6053"/>
                                        </p:tgtEl>
                                        <p:attrNameLst>
                                          <p:attrName>style.visibility</p:attrName>
                                        </p:attrNameLst>
                                      </p:cBhvr>
                                      <p:to>
                                        <p:strVal val="visible"/>
                                      </p:to>
                                    </p:set>
                                    <p:animEffect transition="in" filter="fade">
                                      <p:cBhvr>
                                        <p:cTn id="43" dur="1000"/>
                                        <p:tgtEl>
                                          <p:spTgt spid="86053"/>
                                        </p:tgtEl>
                                      </p:cBhvr>
                                    </p:animEffect>
                                    <p:anim calcmode="lin" valueType="num">
                                      <p:cBhvr>
                                        <p:cTn id="44" dur="1000" fill="hold"/>
                                        <p:tgtEl>
                                          <p:spTgt spid="86053"/>
                                        </p:tgtEl>
                                        <p:attrNameLst>
                                          <p:attrName>ppt_x</p:attrName>
                                        </p:attrNameLst>
                                      </p:cBhvr>
                                      <p:tavLst>
                                        <p:tav tm="0">
                                          <p:val>
                                            <p:strVal val="#ppt_x"/>
                                          </p:val>
                                        </p:tav>
                                        <p:tav tm="100000">
                                          <p:val>
                                            <p:strVal val="#ppt_x"/>
                                          </p:val>
                                        </p:tav>
                                      </p:tavLst>
                                    </p:anim>
                                    <p:anim calcmode="lin" valueType="num">
                                      <p:cBhvr>
                                        <p:cTn id="45" dur="1000" fill="hold"/>
                                        <p:tgtEl>
                                          <p:spTgt spid="860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grpId="0" nodeType="clickEffect">
                                  <p:stCondLst>
                                    <p:cond delay="0"/>
                                  </p:stCondLst>
                                  <p:childTnLst>
                                    <p:set>
                                      <p:cBhvr>
                                        <p:cTn id="57" dur="1" fill="hold">
                                          <p:stCondLst>
                                            <p:cond delay="0"/>
                                          </p:stCondLst>
                                        </p:cTn>
                                        <p:tgtEl>
                                          <p:spTgt spid="86021">
                                            <p:txEl>
                                              <p:pRg st="0" end="0"/>
                                            </p:txEl>
                                          </p:spTgt>
                                        </p:tgtEl>
                                        <p:attrNameLst>
                                          <p:attrName>style.visibility</p:attrName>
                                        </p:attrNameLst>
                                      </p:cBhvr>
                                      <p:to>
                                        <p:strVal val="visible"/>
                                      </p:to>
                                    </p:set>
                                    <p:anim calcmode="lin" valueType="num">
                                      <p:cBhvr>
                                        <p:cTn id="58" dur="500" fill="hold"/>
                                        <p:tgtEl>
                                          <p:spTgt spid="86021">
                                            <p:txEl>
                                              <p:pRg st="0" end="0"/>
                                            </p:txEl>
                                          </p:spTgt>
                                        </p:tgtEl>
                                        <p:attrNameLst>
                                          <p:attrName>ppt_w</p:attrName>
                                        </p:attrNameLst>
                                      </p:cBhvr>
                                      <p:tavLst>
                                        <p:tav tm="0">
                                          <p:val>
                                            <p:strVal val="#ppt_w*0.05"/>
                                          </p:val>
                                        </p:tav>
                                        <p:tav tm="100000">
                                          <p:val>
                                            <p:strVal val="#ppt_w"/>
                                          </p:val>
                                        </p:tav>
                                      </p:tavLst>
                                    </p:anim>
                                    <p:anim calcmode="lin" valueType="num">
                                      <p:cBhvr>
                                        <p:cTn id="59" dur="500" fill="hold"/>
                                        <p:tgtEl>
                                          <p:spTgt spid="86021">
                                            <p:txEl>
                                              <p:pRg st="0" end="0"/>
                                            </p:txEl>
                                          </p:spTgt>
                                        </p:tgtEl>
                                        <p:attrNameLst>
                                          <p:attrName>ppt_h</p:attrName>
                                        </p:attrNameLst>
                                      </p:cBhvr>
                                      <p:tavLst>
                                        <p:tav tm="0">
                                          <p:val>
                                            <p:strVal val="#ppt_h"/>
                                          </p:val>
                                        </p:tav>
                                        <p:tav tm="100000">
                                          <p:val>
                                            <p:strVal val="#ppt_h"/>
                                          </p:val>
                                        </p:tav>
                                      </p:tavLst>
                                    </p:anim>
                                    <p:anim calcmode="lin" valueType="num">
                                      <p:cBhvr>
                                        <p:cTn id="60" dur="500" fill="hold"/>
                                        <p:tgtEl>
                                          <p:spTgt spid="86021">
                                            <p:txEl>
                                              <p:pRg st="0" end="0"/>
                                            </p:txEl>
                                          </p:spTgt>
                                        </p:tgtEl>
                                        <p:attrNameLst>
                                          <p:attrName>ppt_x</p:attrName>
                                        </p:attrNameLst>
                                      </p:cBhvr>
                                      <p:tavLst>
                                        <p:tav tm="0">
                                          <p:val>
                                            <p:strVal val="#ppt_x-.2"/>
                                          </p:val>
                                        </p:tav>
                                        <p:tav tm="100000">
                                          <p:val>
                                            <p:strVal val="#ppt_x"/>
                                          </p:val>
                                        </p:tav>
                                      </p:tavLst>
                                    </p:anim>
                                    <p:anim calcmode="lin" valueType="num">
                                      <p:cBhvr>
                                        <p:cTn id="61" dur="500" fill="hold"/>
                                        <p:tgtEl>
                                          <p:spTgt spid="86021">
                                            <p:txEl>
                                              <p:pRg st="0" end="0"/>
                                            </p:txEl>
                                          </p:spTgt>
                                        </p:tgtEl>
                                        <p:attrNameLst>
                                          <p:attrName>ppt_y</p:attrName>
                                        </p:attrNameLst>
                                      </p:cBhvr>
                                      <p:tavLst>
                                        <p:tav tm="0">
                                          <p:val>
                                            <p:strVal val="#ppt_y"/>
                                          </p:val>
                                        </p:tav>
                                        <p:tav tm="100000">
                                          <p:val>
                                            <p:strVal val="#ppt_y"/>
                                          </p:val>
                                        </p:tav>
                                      </p:tavLst>
                                    </p:anim>
                                    <p:animEffect transition="in" filter="fade">
                                      <p:cBhvr>
                                        <p:cTn id="62" dur="500"/>
                                        <p:tgtEl>
                                          <p:spTgt spid="86021">
                                            <p:txEl>
                                              <p:pRg st="0" end="0"/>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86023">
                                            <p:txEl>
                                              <p:pRg st="0" end="0"/>
                                            </p:txEl>
                                          </p:spTgt>
                                        </p:tgtEl>
                                        <p:attrNameLst>
                                          <p:attrName>style.visibility</p:attrName>
                                        </p:attrNameLst>
                                      </p:cBhvr>
                                      <p:to>
                                        <p:strVal val="visible"/>
                                      </p:to>
                                    </p:set>
                                    <p:anim calcmode="lin" valueType="num">
                                      <p:cBhvr>
                                        <p:cTn id="65" dur="500" fill="hold"/>
                                        <p:tgtEl>
                                          <p:spTgt spid="86023">
                                            <p:txEl>
                                              <p:pRg st="0" end="0"/>
                                            </p:txEl>
                                          </p:spTgt>
                                        </p:tgtEl>
                                        <p:attrNameLst>
                                          <p:attrName>ppt_w</p:attrName>
                                        </p:attrNameLst>
                                      </p:cBhvr>
                                      <p:tavLst>
                                        <p:tav tm="0">
                                          <p:val>
                                            <p:strVal val="#ppt_w*0.05"/>
                                          </p:val>
                                        </p:tav>
                                        <p:tav tm="100000">
                                          <p:val>
                                            <p:strVal val="#ppt_w"/>
                                          </p:val>
                                        </p:tav>
                                      </p:tavLst>
                                    </p:anim>
                                    <p:anim calcmode="lin" valueType="num">
                                      <p:cBhvr>
                                        <p:cTn id="66" dur="500" fill="hold"/>
                                        <p:tgtEl>
                                          <p:spTgt spid="86023">
                                            <p:txEl>
                                              <p:pRg st="0" end="0"/>
                                            </p:txEl>
                                          </p:spTgt>
                                        </p:tgtEl>
                                        <p:attrNameLst>
                                          <p:attrName>ppt_h</p:attrName>
                                        </p:attrNameLst>
                                      </p:cBhvr>
                                      <p:tavLst>
                                        <p:tav tm="0">
                                          <p:val>
                                            <p:strVal val="#ppt_h"/>
                                          </p:val>
                                        </p:tav>
                                        <p:tav tm="100000">
                                          <p:val>
                                            <p:strVal val="#ppt_h"/>
                                          </p:val>
                                        </p:tav>
                                      </p:tavLst>
                                    </p:anim>
                                    <p:anim calcmode="lin" valueType="num">
                                      <p:cBhvr>
                                        <p:cTn id="67" dur="500" fill="hold"/>
                                        <p:tgtEl>
                                          <p:spTgt spid="86023">
                                            <p:txEl>
                                              <p:pRg st="0" end="0"/>
                                            </p:txEl>
                                          </p:spTgt>
                                        </p:tgtEl>
                                        <p:attrNameLst>
                                          <p:attrName>ppt_x</p:attrName>
                                        </p:attrNameLst>
                                      </p:cBhvr>
                                      <p:tavLst>
                                        <p:tav tm="0">
                                          <p:val>
                                            <p:strVal val="#ppt_x-.2"/>
                                          </p:val>
                                        </p:tav>
                                        <p:tav tm="100000">
                                          <p:val>
                                            <p:strVal val="#ppt_x"/>
                                          </p:val>
                                        </p:tav>
                                      </p:tavLst>
                                    </p:anim>
                                    <p:anim calcmode="lin" valueType="num">
                                      <p:cBhvr>
                                        <p:cTn id="68" dur="500" fill="hold"/>
                                        <p:tgtEl>
                                          <p:spTgt spid="86023">
                                            <p:txEl>
                                              <p:pRg st="0" end="0"/>
                                            </p:txEl>
                                          </p:spTgt>
                                        </p:tgtEl>
                                        <p:attrNameLst>
                                          <p:attrName>ppt_y</p:attrName>
                                        </p:attrNameLst>
                                      </p:cBhvr>
                                      <p:tavLst>
                                        <p:tav tm="0">
                                          <p:val>
                                            <p:strVal val="#ppt_y"/>
                                          </p:val>
                                        </p:tav>
                                        <p:tav tm="100000">
                                          <p:val>
                                            <p:strVal val="#ppt_y"/>
                                          </p:val>
                                        </p:tav>
                                      </p:tavLst>
                                    </p:anim>
                                    <p:animEffect transition="in" filter="fade">
                                      <p:cBhvr>
                                        <p:cTn id="69" dur="500"/>
                                        <p:tgtEl>
                                          <p:spTgt spid="8602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grpId="0" nodeType="clickEffect">
                                  <p:stCondLst>
                                    <p:cond delay="0"/>
                                  </p:stCondLst>
                                  <p:childTnLst>
                                    <p:set>
                                      <p:cBhvr>
                                        <p:cTn id="73" dur="1" fill="hold">
                                          <p:stCondLst>
                                            <p:cond delay="0"/>
                                          </p:stCondLst>
                                        </p:cTn>
                                        <p:tgtEl>
                                          <p:spTgt spid="86021">
                                            <p:txEl>
                                              <p:pRg st="1" end="1"/>
                                            </p:txEl>
                                          </p:spTgt>
                                        </p:tgtEl>
                                        <p:attrNameLst>
                                          <p:attrName>style.visibility</p:attrName>
                                        </p:attrNameLst>
                                      </p:cBhvr>
                                      <p:to>
                                        <p:strVal val="visible"/>
                                      </p:to>
                                    </p:set>
                                    <p:anim calcmode="lin" valueType="num">
                                      <p:cBhvr>
                                        <p:cTn id="74" dur="500" fill="hold"/>
                                        <p:tgtEl>
                                          <p:spTgt spid="86021">
                                            <p:txEl>
                                              <p:pRg st="1" end="1"/>
                                            </p:txEl>
                                          </p:spTgt>
                                        </p:tgtEl>
                                        <p:attrNameLst>
                                          <p:attrName>ppt_w</p:attrName>
                                        </p:attrNameLst>
                                      </p:cBhvr>
                                      <p:tavLst>
                                        <p:tav tm="0">
                                          <p:val>
                                            <p:strVal val="#ppt_w*0.05"/>
                                          </p:val>
                                        </p:tav>
                                        <p:tav tm="100000">
                                          <p:val>
                                            <p:strVal val="#ppt_w"/>
                                          </p:val>
                                        </p:tav>
                                      </p:tavLst>
                                    </p:anim>
                                    <p:anim calcmode="lin" valueType="num">
                                      <p:cBhvr>
                                        <p:cTn id="75" dur="500" fill="hold"/>
                                        <p:tgtEl>
                                          <p:spTgt spid="86021">
                                            <p:txEl>
                                              <p:pRg st="1" end="1"/>
                                            </p:txEl>
                                          </p:spTgt>
                                        </p:tgtEl>
                                        <p:attrNameLst>
                                          <p:attrName>ppt_h</p:attrName>
                                        </p:attrNameLst>
                                      </p:cBhvr>
                                      <p:tavLst>
                                        <p:tav tm="0">
                                          <p:val>
                                            <p:strVal val="#ppt_h"/>
                                          </p:val>
                                        </p:tav>
                                        <p:tav tm="100000">
                                          <p:val>
                                            <p:strVal val="#ppt_h"/>
                                          </p:val>
                                        </p:tav>
                                      </p:tavLst>
                                    </p:anim>
                                    <p:anim calcmode="lin" valueType="num">
                                      <p:cBhvr>
                                        <p:cTn id="76" dur="500" fill="hold"/>
                                        <p:tgtEl>
                                          <p:spTgt spid="86021">
                                            <p:txEl>
                                              <p:pRg st="1" end="1"/>
                                            </p:txEl>
                                          </p:spTgt>
                                        </p:tgtEl>
                                        <p:attrNameLst>
                                          <p:attrName>ppt_x</p:attrName>
                                        </p:attrNameLst>
                                      </p:cBhvr>
                                      <p:tavLst>
                                        <p:tav tm="0">
                                          <p:val>
                                            <p:strVal val="#ppt_x-.2"/>
                                          </p:val>
                                        </p:tav>
                                        <p:tav tm="100000">
                                          <p:val>
                                            <p:strVal val="#ppt_x"/>
                                          </p:val>
                                        </p:tav>
                                      </p:tavLst>
                                    </p:anim>
                                    <p:anim calcmode="lin" valueType="num">
                                      <p:cBhvr>
                                        <p:cTn id="77" dur="500" fill="hold"/>
                                        <p:tgtEl>
                                          <p:spTgt spid="86021">
                                            <p:txEl>
                                              <p:pRg st="1" end="1"/>
                                            </p:txEl>
                                          </p:spTgt>
                                        </p:tgtEl>
                                        <p:attrNameLst>
                                          <p:attrName>ppt_y</p:attrName>
                                        </p:attrNameLst>
                                      </p:cBhvr>
                                      <p:tavLst>
                                        <p:tav tm="0">
                                          <p:val>
                                            <p:strVal val="#ppt_y"/>
                                          </p:val>
                                        </p:tav>
                                        <p:tav tm="100000">
                                          <p:val>
                                            <p:strVal val="#ppt_y"/>
                                          </p:val>
                                        </p:tav>
                                      </p:tavLst>
                                    </p:anim>
                                    <p:animEffect transition="in" filter="fade">
                                      <p:cBhvr>
                                        <p:cTn id="78" dur="500"/>
                                        <p:tgtEl>
                                          <p:spTgt spid="86021">
                                            <p:txEl>
                                              <p:pRg st="1" end="1"/>
                                            </p:txEl>
                                          </p:spTgt>
                                        </p:tgtEl>
                                      </p:cBhvr>
                                    </p:animEffect>
                                  </p:childTnLst>
                                </p:cTn>
                              </p:par>
                              <p:par>
                                <p:cTn id="79" presetID="54" presetClass="entr" presetSubtype="0" accel="100000" fill="hold" nodeType="withEffect">
                                  <p:stCondLst>
                                    <p:cond delay="0"/>
                                  </p:stCondLst>
                                  <p:childTnLst>
                                    <p:set>
                                      <p:cBhvr>
                                        <p:cTn id="80" dur="1" fill="hold">
                                          <p:stCondLst>
                                            <p:cond delay="0"/>
                                          </p:stCondLst>
                                        </p:cTn>
                                        <p:tgtEl>
                                          <p:spTgt spid="86023">
                                            <p:txEl>
                                              <p:pRg st="1" end="1"/>
                                            </p:txEl>
                                          </p:spTgt>
                                        </p:tgtEl>
                                        <p:attrNameLst>
                                          <p:attrName>style.visibility</p:attrName>
                                        </p:attrNameLst>
                                      </p:cBhvr>
                                      <p:to>
                                        <p:strVal val="visible"/>
                                      </p:to>
                                    </p:set>
                                    <p:anim calcmode="lin" valueType="num">
                                      <p:cBhvr>
                                        <p:cTn id="81" dur="500" fill="hold"/>
                                        <p:tgtEl>
                                          <p:spTgt spid="86023">
                                            <p:txEl>
                                              <p:pRg st="1" end="1"/>
                                            </p:txEl>
                                          </p:spTgt>
                                        </p:tgtEl>
                                        <p:attrNameLst>
                                          <p:attrName>ppt_w</p:attrName>
                                        </p:attrNameLst>
                                      </p:cBhvr>
                                      <p:tavLst>
                                        <p:tav tm="0">
                                          <p:val>
                                            <p:strVal val="#ppt_w*0.05"/>
                                          </p:val>
                                        </p:tav>
                                        <p:tav tm="100000">
                                          <p:val>
                                            <p:strVal val="#ppt_w"/>
                                          </p:val>
                                        </p:tav>
                                      </p:tavLst>
                                    </p:anim>
                                    <p:anim calcmode="lin" valueType="num">
                                      <p:cBhvr>
                                        <p:cTn id="82" dur="500" fill="hold"/>
                                        <p:tgtEl>
                                          <p:spTgt spid="86023">
                                            <p:txEl>
                                              <p:pRg st="1" end="1"/>
                                            </p:txEl>
                                          </p:spTgt>
                                        </p:tgtEl>
                                        <p:attrNameLst>
                                          <p:attrName>ppt_h</p:attrName>
                                        </p:attrNameLst>
                                      </p:cBhvr>
                                      <p:tavLst>
                                        <p:tav tm="0">
                                          <p:val>
                                            <p:strVal val="#ppt_h"/>
                                          </p:val>
                                        </p:tav>
                                        <p:tav tm="100000">
                                          <p:val>
                                            <p:strVal val="#ppt_h"/>
                                          </p:val>
                                        </p:tav>
                                      </p:tavLst>
                                    </p:anim>
                                    <p:anim calcmode="lin" valueType="num">
                                      <p:cBhvr>
                                        <p:cTn id="83" dur="500" fill="hold"/>
                                        <p:tgtEl>
                                          <p:spTgt spid="86023">
                                            <p:txEl>
                                              <p:pRg st="1" end="1"/>
                                            </p:txEl>
                                          </p:spTgt>
                                        </p:tgtEl>
                                        <p:attrNameLst>
                                          <p:attrName>ppt_x</p:attrName>
                                        </p:attrNameLst>
                                      </p:cBhvr>
                                      <p:tavLst>
                                        <p:tav tm="0">
                                          <p:val>
                                            <p:strVal val="#ppt_x-.2"/>
                                          </p:val>
                                        </p:tav>
                                        <p:tav tm="100000">
                                          <p:val>
                                            <p:strVal val="#ppt_x"/>
                                          </p:val>
                                        </p:tav>
                                      </p:tavLst>
                                    </p:anim>
                                    <p:anim calcmode="lin" valueType="num">
                                      <p:cBhvr>
                                        <p:cTn id="84" dur="500" fill="hold"/>
                                        <p:tgtEl>
                                          <p:spTgt spid="86023">
                                            <p:txEl>
                                              <p:pRg st="1" end="1"/>
                                            </p:txEl>
                                          </p:spTgt>
                                        </p:tgtEl>
                                        <p:attrNameLst>
                                          <p:attrName>ppt_y</p:attrName>
                                        </p:attrNameLst>
                                      </p:cBhvr>
                                      <p:tavLst>
                                        <p:tav tm="0">
                                          <p:val>
                                            <p:strVal val="#ppt_y"/>
                                          </p:val>
                                        </p:tav>
                                        <p:tav tm="100000">
                                          <p:val>
                                            <p:strVal val="#ppt_y"/>
                                          </p:val>
                                        </p:tav>
                                      </p:tavLst>
                                    </p:anim>
                                    <p:animEffect transition="in" filter="fade">
                                      <p:cBhvr>
                                        <p:cTn id="85" dur="500"/>
                                        <p:tgtEl>
                                          <p:spTgt spid="86023">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grpId="0" nodeType="clickEffect">
                                  <p:stCondLst>
                                    <p:cond delay="0"/>
                                  </p:stCondLst>
                                  <p:childTnLst>
                                    <p:set>
                                      <p:cBhvr>
                                        <p:cTn id="89" dur="1" fill="hold">
                                          <p:stCondLst>
                                            <p:cond delay="0"/>
                                          </p:stCondLst>
                                        </p:cTn>
                                        <p:tgtEl>
                                          <p:spTgt spid="86021">
                                            <p:txEl>
                                              <p:pRg st="2" end="2"/>
                                            </p:txEl>
                                          </p:spTgt>
                                        </p:tgtEl>
                                        <p:attrNameLst>
                                          <p:attrName>style.visibility</p:attrName>
                                        </p:attrNameLst>
                                      </p:cBhvr>
                                      <p:to>
                                        <p:strVal val="visible"/>
                                      </p:to>
                                    </p:set>
                                    <p:anim calcmode="lin" valueType="num">
                                      <p:cBhvr>
                                        <p:cTn id="90" dur="500" fill="hold"/>
                                        <p:tgtEl>
                                          <p:spTgt spid="86021">
                                            <p:txEl>
                                              <p:pRg st="2" end="2"/>
                                            </p:txEl>
                                          </p:spTgt>
                                        </p:tgtEl>
                                        <p:attrNameLst>
                                          <p:attrName>ppt_w</p:attrName>
                                        </p:attrNameLst>
                                      </p:cBhvr>
                                      <p:tavLst>
                                        <p:tav tm="0">
                                          <p:val>
                                            <p:strVal val="#ppt_w*0.05"/>
                                          </p:val>
                                        </p:tav>
                                        <p:tav tm="100000">
                                          <p:val>
                                            <p:strVal val="#ppt_w"/>
                                          </p:val>
                                        </p:tav>
                                      </p:tavLst>
                                    </p:anim>
                                    <p:anim calcmode="lin" valueType="num">
                                      <p:cBhvr>
                                        <p:cTn id="91" dur="500" fill="hold"/>
                                        <p:tgtEl>
                                          <p:spTgt spid="86021">
                                            <p:txEl>
                                              <p:pRg st="2" end="2"/>
                                            </p:txEl>
                                          </p:spTgt>
                                        </p:tgtEl>
                                        <p:attrNameLst>
                                          <p:attrName>ppt_h</p:attrName>
                                        </p:attrNameLst>
                                      </p:cBhvr>
                                      <p:tavLst>
                                        <p:tav tm="0">
                                          <p:val>
                                            <p:strVal val="#ppt_h"/>
                                          </p:val>
                                        </p:tav>
                                        <p:tav tm="100000">
                                          <p:val>
                                            <p:strVal val="#ppt_h"/>
                                          </p:val>
                                        </p:tav>
                                      </p:tavLst>
                                    </p:anim>
                                    <p:anim calcmode="lin" valueType="num">
                                      <p:cBhvr>
                                        <p:cTn id="92" dur="500" fill="hold"/>
                                        <p:tgtEl>
                                          <p:spTgt spid="86021">
                                            <p:txEl>
                                              <p:pRg st="2" end="2"/>
                                            </p:txEl>
                                          </p:spTgt>
                                        </p:tgtEl>
                                        <p:attrNameLst>
                                          <p:attrName>ppt_x</p:attrName>
                                        </p:attrNameLst>
                                      </p:cBhvr>
                                      <p:tavLst>
                                        <p:tav tm="0">
                                          <p:val>
                                            <p:strVal val="#ppt_x-.2"/>
                                          </p:val>
                                        </p:tav>
                                        <p:tav tm="100000">
                                          <p:val>
                                            <p:strVal val="#ppt_x"/>
                                          </p:val>
                                        </p:tav>
                                      </p:tavLst>
                                    </p:anim>
                                    <p:anim calcmode="lin" valueType="num">
                                      <p:cBhvr>
                                        <p:cTn id="93" dur="500" fill="hold"/>
                                        <p:tgtEl>
                                          <p:spTgt spid="86021">
                                            <p:txEl>
                                              <p:pRg st="2" end="2"/>
                                            </p:txEl>
                                          </p:spTgt>
                                        </p:tgtEl>
                                        <p:attrNameLst>
                                          <p:attrName>ppt_y</p:attrName>
                                        </p:attrNameLst>
                                      </p:cBhvr>
                                      <p:tavLst>
                                        <p:tav tm="0">
                                          <p:val>
                                            <p:strVal val="#ppt_y"/>
                                          </p:val>
                                        </p:tav>
                                        <p:tav tm="100000">
                                          <p:val>
                                            <p:strVal val="#ppt_y"/>
                                          </p:val>
                                        </p:tav>
                                      </p:tavLst>
                                    </p:anim>
                                    <p:animEffect transition="in" filter="fade">
                                      <p:cBhvr>
                                        <p:cTn id="94" dur="500"/>
                                        <p:tgtEl>
                                          <p:spTgt spid="86021">
                                            <p:txEl>
                                              <p:pRg st="2" end="2"/>
                                            </p:txEl>
                                          </p:spTgt>
                                        </p:tgtEl>
                                      </p:cBhvr>
                                    </p:animEffect>
                                  </p:childTnLst>
                                </p:cTn>
                              </p:par>
                              <p:par>
                                <p:cTn id="95" presetID="54" presetClass="entr" presetSubtype="0" accel="100000" fill="hold" nodeType="withEffect">
                                  <p:stCondLst>
                                    <p:cond delay="0"/>
                                  </p:stCondLst>
                                  <p:childTnLst>
                                    <p:set>
                                      <p:cBhvr>
                                        <p:cTn id="96" dur="1" fill="hold">
                                          <p:stCondLst>
                                            <p:cond delay="0"/>
                                          </p:stCondLst>
                                        </p:cTn>
                                        <p:tgtEl>
                                          <p:spTgt spid="86023">
                                            <p:txEl>
                                              <p:pRg st="2" end="2"/>
                                            </p:txEl>
                                          </p:spTgt>
                                        </p:tgtEl>
                                        <p:attrNameLst>
                                          <p:attrName>style.visibility</p:attrName>
                                        </p:attrNameLst>
                                      </p:cBhvr>
                                      <p:to>
                                        <p:strVal val="visible"/>
                                      </p:to>
                                    </p:set>
                                    <p:anim calcmode="lin" valueType="num">
                                      <p:cBhvr>
                                        <p:cTn id="97" dur="500" fill="hold"/>
                                        <p:tgtEl>
                                          <p:spTgt spid="86023">
                                            <p:txEl>
                                              <p:pRg st="2" end="2"/>
                                            </p:txEl>
                                          </p:spTgt>
                                        </p:tgtEl>
                                        <p:attrNameLst>
                                          <p:attrName>ppt_w</p:attrName>
                                        </p:attrNameLst>
                                      </p:cBhvr>
                                      <p:tavLst>
                                        <p:tav tm="0">
                                          <p:val>
                                            <p:strVal val="#ppt_w*0.05"/>
                                          </p:val>
                                        </p:tav>
                                        <p:tav tm="100000">
                                          <p:val>
                                            <p:strVal val="#ppt_w"/>
                                          </p:val>
                                        </p:tav>
                                      </p:tavLst>
                                    </p:anim>
                                    <p:anim calcmode="lin" valueType="num">
                                      <p:cBhvr>
                                        <p:cTn id="98" dur="500" fill="hold"/>
                                        <p:tgtEl>
                                          <p:spTgt spid="86023">
                                            <p:txEl>
                                              <p:pRg st="2" end="2"/>
                                            </p:txEl>
                                          </p:spTgt>
                                        </p:tgtEl>
                                        <p:attrNameLst>
                                          <p:attrName>ppt_h</p:attrName>
                                        </p:attrNameLst>
                                      </p:cBhvr>
                                      <p:tavLst>
                                        <p:tav tm="0">
                                          <p:val>
                                            <p:strVal val="#ppt_h"/>
                                          </p:val>
                                        </p:tav>
                                        <p:tav tm="100000">
                                          <p:val>
                                            <p:strVal val="#ppt_h"/>
                                          </p:val>
                                        </p:tav>
                                      </p:tavLst>
                                    </p:anim>
                                    <p:anim calcmode="lin" valueType="num">
                                      <p:cBhvr>
                                        <p:cTn id="99" dur="500" fill="hold"/>
                                        <p:tgtEl>
                                          <p:spTgt spid="86023">
                                            <p:txEl>
                                              <p:pRg st="2" end="2"/>
                                            </p:txEl>
                                          </p:spTgt>
                                        </p:tgtEl>
                                        <p:attrNameLst>
                                          <p:attrName>ppt_x</p:attrName>
                                        </p:attrNameLst>
                                      </p:cBhvr>
                                      <p:tavLst>
                                        <p:tav tm="0">
                                          <p:val>
                                            <p:strVal val="#ppt_x-.2"/>
                                          </p:val>
                                        </p:tav>
                                        <p:tav tm="100000">
                                          <p:val>
                                            <p:strVal val="#ppt_x"/>
                                          </p:val>
                                        </p:tav>
                                      </p:tavLst>
                                    </p:anim>
                                    <p:anim calcmode="lin" valueType="num">
                                      <p:cBhvr>
                                        <p:cTn id="100" dur="500" fill="hold"/>
                                        <p:tgtEl>
                                          <p:spTgt spid="86023">
                                            <p:txEl>
                                              <p:pRg st="2" end="2"/>
                                            </p:txEl>
                                          </p:spTgt>
                                        </p:tgtEl>
                                        <p:attrNameLst>
                                          <p:attrName>ppt_y</p:attrName>
                                        </p:attrNameLst>
                                      </p:cBhvr>
                                      <p:tavLst>
                                        <p:tav tm="0">
                                          <p:val>
                                            <p:strVal val="#ppt_y"/>
                                          </p:val>
                                        </p:tav>
                                        <p:tav tm="100000">
                                          <p:val>
                                            <p:strVal val="#ppt_y"/>
                                          </p:val>
                                        </p:tav>
                                      </p:tavLst>
                                    </p:anim>
                                    <p:animEffect transition="in" filter="fade">
                                      <p:cBhvr>
                                        <p:cTn id="101" dur="500"/>
                                        <p:tgtEl>
                                          <p:spTgt spid="86023">
                                            <p:txEl>
                                              <p:pRg st="2" end="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grpId="0" nodeType="clickEffect">
                                  <p:stCondLst>
                                    <p:cond delay="0"/>
                                  </p:stCondLst>
                                  <p:childTnLst>
                                    <p:set>
                                      <p:cBhvr>
                                        <p:cTn id="105" dur="1" fill="hold">
                                          <p:stCondLst>
                                            <p:cond delay="0"/>
                                          </p:stCondLst>
                                        </p:cTn>
                                        <p:tgtEl>
                                          <p:spTgt spid="86021">
                                            <p:txEl>
                                              <p:pRg st="3" end="3"/>
                                            </p:txEl>
                                          </p:spTgt>
                                        </p:tgtEl>
                                        <p:attrNameLst>
                                          <p:attrName>style.visibility</p:attrName>
                                        </p:attrNameLst>
                                      </p:cBhvr>
                                      <p:to>
                                        <p:strVal val="visible"/>
                                      </p:to>
                                    </p:set>
                                    <p:anim calcmode="lin" valueType="num">
                                      <p:cBhvr>
                                        <p:cTn id="106" dur="500" fill="hold"/>
                                        <p:tgtEl>
                                          <p:spTgt spid="86021">
                                            <p:txEl>
                                              <p:pRg st="3" end="3"/>
                                            </p:txEl>
                                          </p:spTgt>
                                        </p:tgtEl>
                                        <p:attrNameLst>
                                          <p:attrName>ppt_w</p:attrName>
                                        </p:attrNameLst>
                                      </p:cBhvr>
                                      <p:tavLst>
                                        <p:tav tm="0">
                                          <p:val>
                                            <p:strVal val="#ppt_w*0.05"/>
                                          </p:val>
                                        </p:tav>
                                        <p:tav tm="100000">
                                          <p:val>
                                            <p:strVal val="#ppt_w"/>
                                          </p:val>
                                        </p:tav>
                                      </p:tavLst>
                                    </p:anim>
                                    <p:anim calcmode="lin" valueType="num">
                                      <p:cBhvr>
                                        <p:cTn id="107" dur="500" fill="hold"/>
                                        <p:tgtEl>
                                          <p:spTgt spid="86021">
                                            <p:txEl>
                                              <p:pRg st="3" end="3"/>
                                            </p:txEl>
                                          </p:spTgt>
                                        </p:tgtEl>
                                        <p:attrNameLst>
                                          <p:attrName>ppt_h</p:attrName>
                                        </p:attrNameLst>
                                      </p:cBhvr>
                                      <p:tavLst>
                                        <p:tav tm="0">
                                          <p:val>
                                            <p:strVal val="#ppt_h"/>
                                          </p:val>
                                        </p:tav>
                                        <p:tav tm="100000">
                                          <p:val>
                                            <p:strVal val="#ppt_h"/>
                                          </p:val>
                                        </p:tav>
                                      </p:tavLst>
                                    </p:anim>
                                    <p:anim calcmode="lin" valueType="num">
                                      <p:cBhvr>
                                        <p:cTn id="108" dur="500" fill="hold"/>
                                        <p:tgtEl>
                                          <p:spTgt spid="86021">
                                            <p:txEl>
                                              <p:pRg st="3" end="3"/>
                                            </p:txEl>
                                          </p:spTgt>
                                        </p:tgtEl>
                                        <p:attrNameLst>
                                          <p:attrName>ppt_x</p:attrName>
                                        </p:attrNameLst>
                                      </p:cBhvr>
                                      <p:tavLst>
                                        <p:tav tm="0">
                                          <p:val>
                                            <p:strVal val="#ppt_x-.2"/>
                                          </p:val>
                                        </p:tav>
                                        <p:tav tm="100000">
                                          <p:val>
                                            <p:strVal val="#ppt_x"/>
                                          </p:val>
                                        </p:tav>
                                      </p:tavLst>
                                    </p:anim>
                                    <p:anim calcmode="lin" valueType="num">
                                      <p:cBhvr>
                                        <p:cTn id="109" dur="500" fill="hold"/>
                                        <p:tgtEl>
                                          <p:spTgt spid="86021">
                                            <p:txEl>
                                              <p:pRg st="3" end="3"/>
                                            </p:txEl>
                                          </p:spTgt>
                                        </p:tgtEl>
                                        <p:attrNameLst>
                                          <p:attrName>ppt_y</p:attrName>
                                        </p:attrNameLst>
                                      </p:cBhvr>
                                      <p:tavLst>
                                        <p:tav tm="0">
                                          <p:val>
                                            <p:strVal val="#ppt_y"/>
                                          </p:val>
                                        </p:tav>
                                        <p:tav tm="100000">
                                          <p:val>
                                            <p:strVal val="#ppt_y"/>
                                          </p:val>
                                        </p:tav>
                                      </p:tavLst>
                                    </p:anim>
                                    <p:animEffect transition="in" filter="fade">
                                      <p:cBhvr>
                                        <p:cTn id="110" dur="500"/>
                                        <p:tgtEl>
                                          <p:spTgt spid="86021">
                                            <p:txEl>
                                              <p:pRg st="3" end="3"/>
                                            </p:txEl>
                                          </p:spTgt>
                                        </p:tgtEl>
                                      </p:cBhvr>
                                    </p:animEffect>
                                  </p:childTnLst>
                                </p:cTn>
                              </p:par>
                              <p:par>
                                <p:cTn id="111" presetID="54" presetClass="entr" presetSubtype="0" accel="100000" fill="hold" nodeType="withEffect">
                                  <p:stCondLst>
                                    <p:cond delay="0"/>
                                  </p:stCondLst>
                                  <p:childTnLst>
                                    <p:set>
                                      <p:cBhvr>
                                        <p:cTn id="112" dur="1" fill="hold">
                                          <p:stCondLst>
                                            <p:cond delay="0"/>
                                          </p:stCondLst>
                                        </p:cTn>
                                        <p:tgtEl>
                                          <p:spTgt spid="86023">
                                            <p:txEl>
                                              <p:pRg st="3" end="3"/>
                                            </p:txEl>
                                          </p:spTgt>
                                        </p:tgtEl>
                                        <p:attrNameLst>
                                          <p:attrName>style.visibility</p:attrName>
                                        </p:attrNameLst>
                                      </p:cBhvr>
                                      <p:to>
                                        <p:strVal val="visible"/>
                                      </p:to>
                                    </p:set>
                                    <p:anim calcmode="lin" valueType="num">
                                      <p:cBhvr>
                                        <p:cTn id="113" dur="500" fill="hold"/>
                                        <p:tgtEl>
                                          <p:spTgt spid="86023">
                                            <p:txEl>
                                              <p:pRg st="3" end="3"/>
                                            </p:txEl>
                                          </p:spTgt>
                                        </p:tgtEl>
                                        <p:attrNameLst>
                                          <p:attrName>ppt_w</p:attrName>
                                        </p:attrNameLst>
                                      </p:cBhvr>
                                      <p:tavLst>
                                        <p:tav tm="0">
                                          <p:val>
                                            <p:strVal val="#ppt_w*0.05"/>
                                          </p:val>
                                        </p:tav>
                                        <p:tav tm="100000">
                                          <p:val>
                                            <p:strVal val="#ppt_w"/>
                                          </p:val>
                                        </p:tav>
                                      </p:tavLst>
                                    </p:anim>
                                    <p:anim calcmode="lin" valueType="num">
                                      <p:cBhvr>
                                        <p:cTn id="114" dur="500" fill="hold"/>
                                        <p:tgtEl>
                                          <p:spTgt spid="86023">
                                            <p:txEl>
                                              <p:pRg st="3" end="3"/>
                                            </p:txEl>
                                          </p:spTgt>
                                        </p:tgtEl>
                                        <p:attrNameLst>
                                          <p:attrName>ppt_h</p:attrName>
                                        </p:attrNameLst>
                                      </p:cBhvr>
                                      <p:tavLst>
                                        <p:tav tm="0">
                                          <p:val>
                                            <p:strVal val="#ppt_h"/>
                                          </p:val>
                                        </p:tav>
                                        <p:tav tm="100000">
                                          <p:val>
                                            <p:strVal val="#ppt_h"/>
                                          </p:val>
                                        </p:tav>
                                      </p:tavLst>
                                    </p:anim>
                                    <p:anim calcmode="lin" valueType="num">
                                      <p:cBhvr>
                                        <p:cTn id="115" dur="500" fill="hold"/>
                                        <p:tgtEl>
                                          <p:spTgt spid="86023">
                                            <p:txEl>
                                              <p:pRg st="3" end="3"/>
                                            </p:txEl>
                                          </p:spTgt>
                                        </p:tgtEl>
                                        <p:attrNameLst>
                                          <p:attrName>ppt_x</p:attrName>
                                        </p:attrNameLst>
                                      </p:cBhvr>
                                      <p:tavLst>
                                        <p:tav tm="0">
                                          <p:val>
                                            <p:strVal val="#ppt_x-.2"/>
                                          </p:val>
                                        </p:tav>
                                        <p:tav tm="100000">
                                          <p:val>
                                            <p:strVal val="#ppt_x"/>
                                          </p:val>
                                        </p:tav>
                                      </p:tavLst>
                                    </p:anim>
                                    <p:anim calcmode="lin" valueType="num">
                                      <p:cBhvr>
                                        <p:cTn id="116" dur="500" fill="hold"/>
                                        <p:tgtEl>
                                          <p:spTgt spid="86023">
                                            <p:txEl>
                                              <p:pRg st="3" end="3"/>
                                            </p:txEl>
                                          </p:spTgt>
                                        </p:tgtEl>
                                        <p:attrNameLst>
                                          <p:attrName>ppt_y</p:attrName>
                                        </p:attrNameLst>
                                      </p:cBhvr>
                                      <p:tavLst>
                                        <p:tav tm="0">
                                          <p:val>
                                            <p:strVal val="#ppt_y"/>
                                          </p:val>
                                        </p:tav>
                                        <p:tav tm="100000">
                                          <p:val>
                                            <p:strVal val="#ppt_y"/>
                                          </p:val>
                                        </p:tav>
                                      </p:tavLst>
                                    </p:anim>
                                    <p:animEffect transition="in" filter="fade">
                                      <p:cBhvr>
                                        <p:cTn id="117" dur="500"/>
                                        <p:tgtEl>
                                          <p:spTgt spid="860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P spid="86034" grpId="0" animBg="1"/>
      <p:bldP spid="86035" grpId="0" animBg="1"/>
      <p:bldP spid="86038" grpId="0"/>
      <p:bldP spid="86043" grpId="0"/>
      <p:bldP spid="86050" grpId="0" animBg="1"/>
      <p:bldP spid="86053" grpId="0" animBg="1"/>
      <p:bldP spid="8606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535C13"/>
                </a:solidFill>
              </a:rPr>
              <a:t>Six Reasons </a:t>
            </a:r>
            <a:br>
              <a:rPr lang="en-US" b="1" dirty="0">
                <a:solidFill>
                  <a:srgbClr val="535C13"/>
                </a:solidFill>
              </a:rPr>
            </a:br>
            <a:r>
              <a:rPr lang="en-US" b="1" dirty="0">
                <a:solidFill>
                  <a:srgbClr val="535C13"/>
                </a:solidFill>
              </a:rPr>
              <a:t>I want you to be an </a:t>
            </a:r>
            <a:br>
              <a:rPr lang="en-US" b="1" dirty="0">
                <a:solidFill>
                  <a:srgbClr val="535C13"/>
                </a:solidFill>
              </a:rPr>
            </a:br>
            <a:r>
              <a:rPr lang="en-US" b="1" dirty="0">
                <a:solidFill>
                  <a:srgbClr val="535C13"/>
                </a:solidFill>
              </a:rPr>
              <a:t>Expository Preacher</a:t>
            </a:r>
          </a:p>
        </p:txBody>
      </p:sp>
      <p:sp>
        <p:nvSpPr>
          <p:cNvPr id="3" name="Content Placeholder 2"/>
          <p:cNvSpPr>
            <a:spLocks noGrp="1"/>
          </p:cNvSpPr>
          <p:nvPr>
            <p:ph idx="1"/>
          </p:nvPr>
        </p:nvSpPr>
        <p:spPr>
          <a:xfrm>
            <a:off x="857251" y="2514600"/>
            <a:ext cx="7404653" cy="3581400"/>
          </a:xfrm>
        </p:spPr>
        <p:txBody>
          <a:bodyPr>
            <a:normAutofit fontScale="85000" lnSpcReduction="10000"/>
          </a:bodyPr>
          <a:lstStyle/>
          <a:p>
            <a:pPr marL="491490" indent="-457200">
              <a:buFont typeface="+mj-lt"/>
              <a:buAutoNum type="arabicPeriod"/>
            </a:pPr>
            <a:r>
              <a:rPr lang="en-US" sz="3200" b="1" dirty="0">
                <a:solidFill>
                  <a:srgbClr val="535C13"/>
                </a:solidFill>
              </a:rPr>
              <a:t>The power is in the Word.</a:t>
            </a:r>
          </a:p>
          <a:p>
            <a:pPr marL="491490" indent="-457200">
              <a:buFont typeface="+mj-lt"/>
              <a:buAutoNum type="arabicPeriod"/>
            </a:pPr>
            <a:r>
              <a:rPr lang="en-US" sz="3200" b="1" dirty="0">
                <a:solidFill>
                  <a:srgbClr val="535C13"/>
                </a:solidFill>
              </a:rPr>
              <a:t>Through preaching, God calls forth and grows the Church.</a:t>
            </a:r>
          </a:p>
          <a:p>
            <a:pPr marL="491490" indent="-457200">
              <a:buFont typeface="+mj-lt"/>
              <a:buAutoNum type="arabicPeriod"/>
            </a:pPr>
            <a:r>
              <a:rPr lang="en-US" sz="3200" b="1" dirty="0">
                <a:solidFill>
                  <a:srgbClr val="535C13"/>
                </a:solidFill>
              </a:rPr>
              <a:t>We are commissioned.</a:t>
            </a:r>
          </a:p>
          <a:p>
            <a:pPr marL="491490" indent="-457200">
              <a:buFont typeface="+mj-lt"/>
              <a:buAutoNum type="arabicPeriod"/>
            </a:pPr>
            <a:r>
              <a:rPr lang="en-US" sz="3200" b="1" dirty="0">
                <a:solidFill>
                  <a:srgbClr val="535C13"/>
                </a:solidFill>
              </a:rPr>
              <a:t>We will be judged.</a:t>
            </a:r>
          </a:p>
          <a:p>
            <a:pPr marL="491490" indent="-457200">
              <a:buFont typeface="+mj-lt"/>
              <a:buAutoNum type="arabicPeriod"/>
            </a:pPr>
            <a:r>
              <a:rPr lang="en-US" sz="3200" b="1" dirty="0">
                <a:solidFill>
                  <a:srgbClr val="535C13"/>
                </a:solidFill>
              </a:rPr>
              <a:t>We are models.</a:t>
            </a:r>
          </a:p>
          <a:p>
            <a:pPr marL="491490" indent="-457200">
              <a:buFont typeface="+mj-lt"/>
              <a:buAutoNum type="arabicPeriod"/>
            </a:pPr>
            <a:r>
              <a:rPr lang="en-US" sz="3200" b="1" dirty="0">
                <a:solidFill>
                  <a:srgbClr val="535C13"/>
                </a:solidFill>
              </a:rPr>
              <a:t>As an expositor, the Bible is what sets the agenda for your organization and yourself.</a:t>
            </a:r>
          </a:p>
        </p:txBody>
      </p:sp>
    </p:spTree>
    <p:extLst>
      <p:ext uri="{BB962C8B-B14F-4D97-AF65-F5344CB8AC3E}">
        <p14:creationId xmlns:p14="http://schemas.microsoft.com/office/powerpoint/2010/main" val="3797830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305258"/>
            <a:ext cx="8347322" cy="6247942"/>
          </a:xfrm>
          <a:prstGeom prst="rect">
            <a:avLst/>
          </a:prstGeom>
        </p:spPr>
      </p:pic>
    </p:spTree>
    <p:extLst>
      <p:ext uri="{BB962C8B-B14F-4D97-AF65-F5344CB8AC3E}">
        <p14:creationId xmlns:p14="http://schemas.microsoft.com/office/powerpoint/2010/main" val="2637338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535C13"/>
                </a:solidFill>
              </a:rPr>
              <a:t>Review: Six Reasons </a:t>
            </a:r>
          </a:p>
        </p:txBody>
      </p:sp>
      <p:sp>
        <p:nvSpPr>
          <p:cNvPr id="3" name="Content Placeholder 2"/>
          <p:cNvSpPr>
            <a:spLocks noGrp="1"/>
          </p:cNvSpPr>
          <p:nvPr>
            <p:ph idx="1"/>
          </p:nvPr>
        </p:nvSpPr>
        <p:spPr>
          <a:xfrm>
            <a:off x="857251" y="2514600"/>
            <a:ext cx="7404653" cy="3581400"/>
          </a:xfrm>
        </p:spPr>
        <p:txBody>
          <a:bodyPr>
            <a:normAutofit fontScale="85000" lnSpcReduction="10000"/>
          </a:bodyPr>
          <a:lstStyle/>
          <a:p>
            <a:pPr marL="491490" indent="-457200">
              <a:buFont typeface="+mj-lt"/>
              <a:buAutoNum type="arabicPeriod"/>
            </a:pPr>
            <a:r>
              <a:rPr lang="en-US" sz="3200" b="1" dirty="0">
                <a:solidFill>
                  <a:srgbClr val="535C13"/>
                </a:solidFill>
              </a:rPr>
              <a:t>The power is in the Word.</a:t>
            </a:r>
          </a:p>
          <a:p>
            <a:pPr marL="491490" indent="-457200">
              <a:buFont typeface="+mj-lt"/>
              <a:buAutoNum type="arabicPeriod"/>
            </a:pPr>
            <a:r>
              <a:rPr lang="en-US" sz="3200" b="1" dirty="0">
                <a:solidFill>
                  <a:srgbClr val="535C13"/>
                </a:solidFill>
              </a:rPr>
              <a:t>Through preaching, God calls forth and grows the Church.</a:t>
            </a:r>
          </a:p>
          <a:p>
            <a:pPr marL="491490" indent="-457200">
              <a:buFont typeface="+mj-lt"/>
              <a:buAutoNum type="arabicPeriod"/>
            </a:pPr>
            <a:r>
              <a:rPr lang="en-US" sz="3200" b="1" dirty="0">
                <a:solidFill>
                  <a:srgbClr val="535C13"/>
                </a:solidFill>
              </a:rPr>
              <a:t>We are commissioned.</a:t>
            </a:r>
          </a:p>
          <a:p>
            <a:pPr marL="491490" indent="-457200">
              <a:buFont typeface="+mj-lt"/>
              <a:buAutoNum type="arabicPeriod"/>
            </a:pPr>
            <a:r>
              <a:rPr lang="en-US" sz="3200" b="1" dirty="0">
                <a:solidFill>
                  <a:srgbClr val="535C13"/>
                </a:solidFill>
              </a:rPr>
              <a:t>We will be judged.</a:t>
            </a:r>
          </a:p>
          <a:p>
            <a:pPr marL="491490" indent="-457200">
              <a:buFont typeface="+mj-lt"/>
              <a:buAutoNum type="arabicPeriod"/>
            </a:pPr>
            <a:r>
              <a:rPr lang="en-US" sz="3200" b="1" dirty="0">
                <a:solidFill>
                  <a:srgbClr val="535C13"/>
                </a:solidFill>
              </a:rPr>
              <a:t>We are models.</a:t>
            </a:r>
          </a:p>
          <a:p>
            <a:pPr marL="491490" indent="-457200">
              <a:buFont typeface="+mj-lt"/>
              <a:buAutoNum type="arabicPeriod"/>
            </a:pPr>
            <a:r>
              <a:rPr lang="en-US" sz="3200" b="1" dirty="0">
                <a:solidFill>
                  <a:srgbClr val="535C13"/>
                </a:solidFill>
              </a:rPr>
              <a:t>As an expositor, the Bible </a:t>
            </a:r>
            <a:r>
              <a:rPr lang="en-US" sz="3200" b="1">
                <a:solidFill>
                  <a:srgbClr val="535C13"/>
                </a:solidFill>
              </a:rPr>
              <a:t>is what sets </a:t>
            </a:r>
            <a:r>
              <a:rPr lang="en-US" sz="3200" b="1" dirty="0">
                <a:solidFill>
                  <a:srgbClr val="535C13"/>
                </a:solidFill>
              </a:rPr>
              <a:t>the agenda for your organization and yourself.</a:t>
            </a:r>
          </a:p>
        </p:txBody>
      </p:sp>
    </p:spTree>
    <p:extLst>
      <p:ext uri="{BB962C8B-B14F-4D97-AF65-F5344CB8AC3E}">
        <p14:creationId xmlns:p14="http://schemas.microsoft.com/office/powerpoint/2010/main" val="4037662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Review</a:t>
            </a:r>
          </a:p>
        </p:txBody>
      </p:sp>
      <p:sp>
        <p:nvSpPr>
          <p:cNvPr id="3" name="Subtitle 2"/>
          <p:cNvSpPr>
            <a:spLocks noGrp="1"/>
          </p:cNvSpPr>
          <p:nvPr>
            <p:ph type="subTitle" sz="quarter" idx="1"/>
          </p:nvPr>
        </p:nvSpPr>
        <p:spPr/>
        <p:txBody>
          <a:bodyPr/>
          <a:lstStyle/>
          <a:p>
            <a:r>
              <a:rPr lang="en-US" sz="4800" dirty="0"/>
              <a:t>Big Idea Preaching</a:t>
            </a:r>
            <a:endParaRPr lang="en-US" dirty="0"/>
          </a:p>
        </p:txBody>
      </p:sp>
    </p:spTree>
    <p:extLst>
      <p:ext uri="{BB962C8B-B14F-4D97-AF65-F5344CB8AC3E}">
        <p14:creationId xmlns:p14="http://schemas.microsoft.com/office/powerpoint/2010/main" val="238995569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Cj03223930000[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p:cNvSpPr>
            <a:spLocks noGrp="1" noRot="1" noChangeArrowheads="1"/>
          </p:cNvSpPr>
          <p:nvPr>
            <p:ph type="title"/>
          </p:nvPr>
        </p:nvSpPr>
        <p:spPr>
          <a:xfrm>
            <a:off x="914400" y="304800"/>
            <a:ext cx="7620000" cy="1676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en-US" sz="4000" dirty="0">
                <a:solidFill>
                  <a:schemeClr val="tx1"/>
                </a:solidFill>
                <a:effectLst>
                  <a:glow rad="228600">
                    <a:schemeClr val="bg2"/>
                  </a:glow>
                </a:effectLst>
                <a:latin typeface="Arial" charset="0"/>
                <a:ea typeface="+mn-ea"/>
                <a:cs typeface="+mn-cs"/>
              </a:rPr>
              <a:t>Robinson’s Stages</a:t>
            </a:r>
          </a:p>
        </p:txBody>
      </p:sp>
      <p:sp>
        <p:nvSpPr>
          <p:cNvPr id="167940" name="Rectangle 4"/>
          <p:cNvSpPr>
            <a:spLocks noGrp="1" noChangeArrowheads="1"/>
          </p:cNvSpPr>
          <p:nvPr>
            <p:ph type="body" idx="1"/>
          </p:nvPr>
        </p:nvSpPr>
        <p:spPr>
          <a:xfrm>
            <a:off x="838200" y="2209800"/>
            <a:ext cx="8001000"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Choose the passage.</a:t>
            </a:r>
          </a:p>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Study the passage. We are trying to discern the author’s intended meaning.</a:t>
            </a:r>
          </a:p>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State the </a:t>
            </a:r>
            <a:r>
              <a:rPr lang="en-US" sz="4000" b="1" dirty="0">
                <a:solidFill>
                  <a:srgbClr val="FFFF00"/>
                </a:solidFill>
                <a:effectLst>
                  <a:glow rad="228600">
                    <a:schemeClr val="bg2"/>
                  </a:glow>
                </a:effectLst>
                <a:latin typeface="Arial" charset="0"/>
              </a:rPr>
              <a:t>exegetical idea</a:t>
            </a:r>
            <a:r>
              <a:rPr lang="en-US" sz="4000" b="1" dirty="0">
                <a:effectLst>
                  <a:glow rad="228600">
                    <a:schemeClr val="bg2"/>
                  </a:glow>
                </a:effectLst>
                <a:latin typeface="Arial" charset="0"/>
              </a:rPr>
              <a:t>.</a:t>
            </a:r>
          </a:p>
        </p:txBody>
      </p:sp>
    </p:spTree>
    <p:extLst>
      <p:ext uri="{BB962C8B-B14F-4D97-AF65-F5344CB8AC3E}">
        <p14:creationId xmlns:p14="http://schemas.microsoft.com/office/powerpoint/2010/main" val="2424969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7940">
                                            <p:txEl>
                                              <p:pRg st="2" end="2"/>
                                            </p:txEl>
                                          </p:spTgt>
                                        </p:tgtEl>
                                        <p:attrNameLst>
                                          <p:attrName>style.visibility</p:attrName>
                                        </p:attrNameLst>
                                      </p:cBhvr>
                                      <p:to>
                                        <p:strVal val="visible"/>
                                      </p:to>
                                    </p:set>
                                    <p:anim calcmode="lin" valueType="num">
                                      <p:cBhvr>
                                        <p:cTn id="25"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7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Subject: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Always phrased as a question.</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Complement: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Answers the question . . . </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en-US" sz="3600" dirty="0">
                <a:solidFill>
                  <a:srgbClr val="FFFFFF"/>
                </a:solidFill>
                <a:effectLst>
                  <a:outerShdw blurRad="38100" dist="38100" dir="2700000" algn="tl">
                    <a:srgbClr val="010199"/>
                  </a:outerShdw>
                </a:effectLst>
                <a:latin typeface="Tahoma" charset="0"/>
              </a:rPr>
              <a:t>An Idea is Made up of Two Parts: </a:t>
            </a:r>
          </a:p>
        </p:txBody>
      </p:sp>
    </p:spTree>
    <p:extLst>
      <p:ext uri="{BB962C8B-B14F-4D97-AF65-F5344CB8AC3E}">
        <p14:creationId xmlns:p14="http://schemas.microsoft.com/office/powerpoint/2010/main" val="3967798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Subject: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What does this country need?</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Complement: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Answer the question . . . </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en-US" sz="3600" dirty="0">
                <a:solidFill>
                  <a:srgbClr val="FFFFFF"/>
                </a:solidFill>
                <a:effectLst>
                  <a:outerShdw blurRad="38100" dist="38100" dir="2700000" algn="tl">
                    <a:srgbClr val="010199"/>
                  </a:outerShdw>
                </a:effectLst>
                <a:latin typeface="Tahoma" charset="0"/>
              </a:rPr>
              <a:t>An Idea is Made up of Two Parts: </a:t>
            </a:r>
          </a:p>
        </p:txBody>
      </p:sp>
    </p:spTree>
    <p:extLst>
      <p:ext uri="{BB962C8B-B14F-4D97-AF65-F5344CB8AC3E}">
        <p14:creationId xmlns:p14="http://schemas.microsoft.com/office/powerpoint/2010/main" val="2455759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862322"/>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Subject: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What is the test of a man’s character?</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Complement:</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Answer the question . . . </a:t>
            </a: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en-US" sz="3600" dirty="0">
                <a:solidFill>
                  <a:srgbClr val="FFFFFF"/>
                </a:solidFill>
                <a:effectLst>
                  <a:outerShdw blurRad="38100" dist="38100" dir="2700000" algn="tl">
                    <a:srgbClr val="010199"/>
                  </a:outerShdw>
                </a:effectLst>
                <a:latin typeface="Tahoma" charset="0"/>
              </a:rPr>
              <a:t>An Idea is Made up of Two Parts: </a:t>
            </a:r>
          </a:p>
        </p:txBody>
      </p:sp>
    </p:spTree>
    <p:extLst>
      <p:ext uri="{BB962C8B-B14F-4D97-AF65-F5344CB8AC3E}">
        <p14:creationId xmlns:p14="http://schemas.microsoft.com/office/powerpoint/2010/main" val="4067925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454275"/>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dirty="0">
                <a:solidFill>
                  <a:srgbClr val="000000"/>
                </a:solidFill>
                <a:effectLst>
                  <a:outerShdw blurRad="38100" dist="38100" dir="2700000" algn="tl">
                    <a:srgbClr val="FFFFFF"/>
                  </a:outerShdw>
                </a:effectLst>
                <a:latin typeface="Tahoma" charset="0"/>
              </a:rPr>
              <a:t>Subject:  </a:t>
            </a:r>
          </a:p>
          <a:p>
            <a:pPr algn="ctr">
              <a:spcBef>
                <a:spcPct val="50000"/>
              </a:spcBef>
              <a:defRPr/>
            </a:pPr>
            <a:r>
              <a:rPr lang="en-US" sz="3600" dirty="0">
                <a:solidFill>
                  <a:srgbClr val="000000"/>
                </a:solidFill>
                <a:latin typeface="Arial" charset="0"/>
              </a:rPr>
              <a:t>What is the author talking about? </a:t>
            </a:r>
            <a:r>
              <a:rPr lang="en-US" sz="2800" dirty="0">
                <a:solidFill>
                  <a:srgbClr val="000000"/>
                </a:solidFill>
                <a:latin typeface="Arial" charset="0"/>
              </a:rPr>
              <a:t>(remember, the subject is always phrased as a question)</a:t>
            </a:r>
          </a:p>
        </p:txBody>
      </p:sp>
      <p:sp>
        <p:nvSpPr>
          <p:cNvPr id="84995" name="Text Box 3"/>
          <p:cNvSpPr txBox="1">
            <a:spLocks noChangeArrowheads="1"/>
          </p:cNvSpPr>
          <p:nvPr/>
        </p:nvSpPr>
        <p:spPr bwMode="auto">
          <a:xfrm>
            <a:off x="914400" y="4114800"/>
            <a:ext cx="7010400" cy="2576513"/>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en-US" sz="3600">
                <a:solidFill>
                  <a:srgbClr val="000000"/>
                </a:solidFill>
                <a:effectLst>
                  <a:outerShdw blurRad="38100" dist="38100" dir="2700000" algn="tl">
                    <a:srgbClr val="FFFFFF"/>
                  </a:outerShdw>
                </a:effectLst>
                <a:latin typeface="Tahoma" charset="0"/>
              </a:rPr>
              <a:t>Complement:  </a:t>
            </a:r>
          </a:p>
          <a:p>
            <a:pPr algn="ctr">
              <a:spcBef>
                <a:spcPct val="50000"/>
              </a:spcBef>
              <a:defRPr/>
            </a:pPr>
            <a:r>
              <a:rPr lang="en-US" sz="3600">
                <a:solidFill>
                  <a:srgbClr val="000000"/>
                </a:solidFill>
                <a:latin typeface="Arial" charset="0"/>
              </a:rPr>
              <a:t>What is the author saying about what he/she is talking about? </a:t>
            </a:r>
            <a:r>
              <a:rPr lang="en-US" sz="2800">
                <a:solidFill>
                  <a:srgbClr val="000000"/>
                </a:solidFill>
                <a:latin typeface="Arial" charset="0"/>
              </a:rPr>
              <a:t>(answer the question)</a:t>
            </a:r>
          </a:p>
        </p:txBody>
      </p:sp>
      <p:sp>
        <p:nvSpPr>
          <p:cNvPr id="84996" name="Rectangle 4"/>
          <p:cNvSpPr>
            <a:spLocks noChangeArrowheads="1"/>
          </p:cNvSpPr>
          <p:nvPr/>
        </p:nvSpPr>
        <p:spPr bwMode="auto">
          <a:xfrm>
            <a:off x="2819400" y="0"/>
            <a:ext cx="4419600" cy="641350"/>
          </a:xfrm>
          <a:prstGeom prst="rect">
            <a:avLst/>
          </a:prstGeom>
          <a:noFill/>
          <a:ln w="9525">
            <a:noFill/>
            <a:miter lim="800000"/>
            <a:headEnd/>
            <a:tailEnd/>
          </a:ln>
          <a:effectLst/>
        </p:spPr>
        <p:txBody>
          <a:bodyPr>
            <a:spAutoFit/>
          </a:bodyPr>
          <a:lstStyle/>
          <a:p>
            <a:pPr algn="ctr" eaLnBrk="1" hangingPunct="1">
              <a:spcBef>
                <a:spcPct val="20000"/>
              </a:spcBef>
              <a:buClr>
                <a:srgbClr val="FFFFCC"/>
              </a:buClr>
              <a:buSzPct val="70000"/>
              <a:buFont typeface="Wingdings" pitchFamily="2" charset="2"/>
              <a:buNone/>
              <a:defRPr/>
            </a:pPr>
            <a:r>
              <a:rPr lang="en-US" sz="3600">
                <a:solidFill>
                  <a:srgbClr val="FFFFFF"/>
                </a:solidFill>
                <a:effectLst>
                  <a:outerShdw blurRad="38100" dist="38100" dir="2700000" algn="tl">
                    <a:srgbClr val="010199"/>
                  </a:outerShdw>
                </a:effectLst>
                <a:latin typeface="Tahoma" charset="0"/>
              </a:rPr>
              <a:t>Exegetical Idea</a:t>
            </a:r>
          </a:p>
        </p:txBody>
      </p:sp>
    </p:spTree>
    <p:extLst>
      <p:ext uri="{BB962C8B-B14F-4D97-AF65-F5344CB8AC3E}">
        <p14:creationId xmlns:p14="http://schemas.microsoft.com/office/powerpoint/2010/main" val="2599705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685800" y="1143000"/>
            <a:ext cx="8153400" cy="4832092"/>
          </a:xfrm>
          <a:prstGeom prst="rect">
            <a:avLst/>
          </a:prstGeom>
          <a:noFill/>
          <a:ln w="9525">
            <a:noFill/>
            <a:miter lim="800000"/>
            <a:headEnd/>
            <a:tailEnd/>
          </a:ln>
          <a:effectLst/>
        </p:spPr>
        <p:txBody>
          <a:bodyPr>
            <a:spAutoFit/>
          </a:bodyPr>
          <a:lstStyle/>
          <a:p>
            <a:pPr>
              <a:spcBef>
                <a:spcPct val="50000"/>
              </a:spcBef>
              <a:defRPr/>
            </a:pPr>
            <a:r>
              <a:rPr lang="en-US" sz="2800" dirty="0">
                <a:solidFill>
                  <a:prstClr val="white"/>
                </a:solidFill>
                <a:effectLst>
                  <a:outerShdw blurRad="38100" dist="38100" dir="2700000" algn="tl">
                    <a:srgbClr val="000000"/>
                  </a:outerShdw>
                </a:effectLst>
                <a:latin typeface="Tahoma" charset="0"/>
              </a:rPr>
              <a:t>In our sermon preparation we must not try to bypass the discipline of waiting patiently for the dominant thought to disclose itself. We have to be ready to pray and think ourselves deep into the text until we give up all pretense of being its master or manipulator and become instead its humble and obedient servant. Then the Word of God will dominate our minds, set fire to our hearts, . . . and later leave a lasting impression on the congregation.</a:t>
            </a:r>
          </a:p>
        </p:txBody>
      </p:sp>
      <p:sp>
        <p:nvSpPr>
          <p:cNvPr id="86020" name="Rectangle 4"/>
          <p:cNvSpPr>
            <a:spLocks noGrp="1" noChangeArrowheads="1"/>
          </p:cNvSpPr>
          <p:nvPr>
            <p:ph type="title"/>
          </p:nvPr>
        </p:nvSpPr>
        <p:spPr>
          <a:xfrm>
            <a:off x="301625" y="0"/>
            <a:ext cx="8510588" cy="1325563"/>
          </a:xfrm>
        </p:spPr>
        <p:txBody>
          <a:bodyPr/>
          <a:lstStyle/>
          <a:p>
            <a:pPr eaLnBrk="1" hangingPunct="1">
              <a:defRPr/>
            </a:pPr>
            <a:r>
              <a:rPr lang="en-US" b="1">
                <a:solidFill>
                  <a:srgbClr val="FFFF00"/>
                </a:solidFill>
              </a:rPr>
              <a:t>John Stott:</a:t>
            </a:r>
          </a:p>
        </p:txBody>
      </p:sp>
    </p:spTree>
    <p:extLst>
      <p:ext uri="{BB962C8B-B14F-4D97-AF65-F5344CB8AC3E}">
        <p14:creationId xmlns:p14="http://schemas.microsoft.com/office/powerpoint/2010/main" val="17423724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http://www.allaboutdrawings.com/image-files/cartoon-thumbs-up.jpg"/>
          <p:cNvPicPr>
            <a:picLocks noChangeAspect="1" noChangeArrowheads="1"/>
          </p:cNvPicPr>
          <p:nvPr/>
        </p:nvPicPr>
        <p:blipFill>
          <a:blip r:embed="rId2" cstate="print"/>
          <a:srcRect/>
          <a:stretch>
            <a:fillRect/>
          </a:stretch>
        </p:blipFill>
        <p:spPr bwMode="auto">
          <a:xfrm>
            <a:off x="6172200" y="228600"/>
            <a:ext cx="2590800" cy="1905000"/>
          </a:xfrm>
          <a:prstGeom prst="rect">
            <a:avLst/>
          </a:prstGeom>
          <a:noFill/>
          <a:ln>
            <a:no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a:xfrm>
            <a:off x="457200" y="267494"/>
            <a:ext cx="8229600" cy="1180306"/>
          </a:xfrm>
        </p:spPr>
        <p:txBody>
          <a:bodyPr>
            <a:normAutofit fontScale="90000"/>
          </a:bodyPr>
          <a:lstStyle/>
          <a:p>
            <a:pPr algn="ctr"/>
            <a:r>
              <a:rPr lang="en-US" dirty="0"/>
              <a:t>Genesis 22:1-19</a:t>
            </a:r>
            <a:br>
              <a:rPr lang="en-US" dirty="0"/>
            </a:br>
            <a:r>
              <a:rPr lang="en-US" dirty="0"/>
              <a:t>Better:</a:t>
            </a:r>
          </a:p>
        </p:txBody>
      </p:sp>
      <p:sp>
        <p:nvSpPr>
          <p:cNvPr id="3" name="Content Placeholder 2"/>
          <p:cNvSpPr>
            <a:spLocks noGrp="1"/>
          </p:cNvSpPr>
          <p:nvPr>
            <p:ph idx="1"/>
          </p:nvPr>
        </p:nvSpPr>
        <p:spPr>
          <a:xfrm>
            <a:off x="457200" y="1905000"/>
            <a:ext cx="8229600" cy="4953000"/>
          </a:xfrm>
        </p:spPr>
        <p:txBody>
          <a:bodyPr>
            <a:normAutofit fontScale="92500" lnSpcReduction="10000"/>
          </a:bodyPr>
          <a:lstStyle/>
          <a:p>
            <a:pPr marL="635508" indent="-571500">
              <a:buFont typeface="+mj-lt"/>
              <a:buAutoNum type="romanUcPeriod"/>
            </a:pPr>
            <a:r>
              <a:rPr lang="en-US" dirty="0"/>
              <a:t>God’s commands sometimes sound preposterous.</a:t>
            </a:r>
          </a:p>
          <a:p>
            <a:pPr marL="1010412" lvl="1" indent="-571500">
              <a:buFont typeface="+mj-lt"/>
              <a:buAutoNum type="alphaUcPeriod"/>
            </a:pPr>
            <a:r>
              <a:rPr lang="en-US" dirty="0"/>
              <a:t>God called Abraham to sacrifice his only son.</a:t>
            </a:r>
          </a:p>
          <a:p>
            <a:pPr marL="1010412" lvl="1" indent="-571500">
              <a:buFont typeface="+mj-lt"/>
              <a:buAutoNum type="alphaUcPeriod"/>
            </a:pPr>
            <a:r>
              <a:rPr lang="en-US" dirty="0"/>
              <a:t>God often calls us to obey beyond our logic and emotions.</a:t>
            </a:r>
          </a:p>
          <a:p>
            <a:pPr marL="635508" indent="-571500">
              <a:buFont typeface="+mj-lt"/>
              <a:buAutoNum type="romanUcPeriod"/>
            </a:pPr>
            <a:r>
              <a:rPr lang="en-US" dirty="0"/>
              <a:t>Obedience in those circumstances hinges on our faith.</a:t>
            </a:r>
          </a:p>
          <a:p>
            <a:pPr marL="1010412" lvl="1" indent="-571500">
              <a:buFont typeface="+mj-lt"/>
              <a:buAutoNum type="alphaUcPeriod"/>
            </a:pPr>
            <a:r>
              <a:rPr lang="en-US" dirty="0"/>
              <a:t>Abraham’s faith was built on a lifetime of covenant relationship with God.</a:t>
            </a:r>
          </a:p>
          <a:p>
            <a:pPr marL="1010412" lvl="1" indent="-571500">
              <a:buFont typeface="+mj-lt"/>
              <a:buAutoNum type="alphaUcPeriod"/>
            </a:pPr>
            <a:r>
              <a:rPr lang="en-US" dirty="0"/>
              <a:t>We too have a covenant relationship with God.</a:t>
            </a:r>
          </a:p>
          <a:p>
            <a:pPr marL="1010412" lvl="1" indent="-571500">
              <a:buFont typeface="+mj-lt"/>
              <a:buAutoNum type="alphaUcPeriod"/>
            </a:pPr>
            <a:r>
              <a:rPr lang="en-US" dirty="0"/>
              <a:t>So we too can obey as Abraham did, knowing and trusting our great God.</a:t>
            </a:r>
          </a:p>
          <a:p>
            <a:pPr marL="635508" indent="-571500">
              <a:buFont typeface="+mj-lt"/>
              <a:buAutoNum type="romanUcPeriod"/>
            </a:pPr>
            <a:endParaRPr lang="en-US" dirty="0"/>
          </a:p>
        </p:txBody>
      </p:sp>
    </p:spTree>
    <p:extLst>
      <p:ext uri="{BB962C8B-B14F-4D97-AF65-F5344CB8AC3E}">
        <p14:creationId xmlns:p14="http://schemas.microsoft.com/office/powerpoint/2010/main" val="30231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498/4043318373_2470e96670.jpg"/>
          <p:cNvPicPr>
            <a:picLocks noChangeAspect="1" noChangeArrowheads="1"/>
          </p:cNvPicPr>
          <p:nvPr/>
        </p:nvPicPr>
        <p:blipFill>
          <a:blip r:embed="rId2" cstate="print"/>
          <a:srcRect/>
          <a:stretch>
            <a:fillRect/>
          </a:stretch>
        </p:blipFill>
        <p:spPr bwMode="auto">
          <a:xfrm>
            <a:off x="3721100" y="0"/>
            <a:ext cx="5422900" cy="6829849"/>
          </a:xfrm>
          <a:prstGeom prst="rect">
            <a:avLst/>
          </a:prstGeom>
          <a:noFill/>
        </p:spPr>
      </p:pic>
      <p:sp>
        <p:nvSpPr>
          <p:cNvPr id="3" name="Title 2"/>
          <p:cNvSpPr>
            <a:spLocks noGrp="1"/>
          </p:cNvSpPr>
          <p:nvPr>
            <p:ph type="title"/>
          </p:nvPr>
        </p:nvSpPr>
        <p:spPr>
          <a:xfrm>
            <a:off x="457200" y="762000"/>
            <a:ext cx="3008313" cy="1676400"/>
          </a:xfrm>
        </p:spPr>
        <p:txBody>
          <a:bodyPr/>
          <a:lstStyle/>
          <a:p>
            <a:r>
              <a:rPr lang="en-US" sz="2800" dirty="0"/>
              <a:t>What idea is the advertiser communicating?</a:t>
            </a:r>
          </a:p>
        </p:txBody>
      </p:sp>
      <p:sp>
        <p:nvSpPr>
          <p:cNvPr id="5" name="Text Placeholder 4"/>
          <p:cNvSpPr>
            <a:spLocks noGrp="1"/>
          </p:cNvSpPr>
          <p:nvPr>
            <p:ph type="body" sz="half" idx="2"/>
          </p:nvPr>
        </p:nvSpPr>
        <p:spPr>
          <a:xfrm>
            <a:off x="457200" y="2971800"/>
            <a:ext cx="3008313" cy="2743200"/>
          </a:xfrm>
        </p:spPr>
        <p:txBody>
          <a:bodyPr/>
          <a:lstStyle/>
          <a:p>
            <a:r>
              <a:rPr lang="en-US" sz="2800" dirty="0"/>
              <a:t>Subject?</a:t>
            </a:r>
          </a:p>
          <a:p>
            <a:endParaRPr lang="en-US" sz="2800" dirty="0"/>
          </a:p>
          <a:p>
            <a:endParaRPr lang="en-US" sz="2800" dirty="0"/>
          </a:p>
          <a:p>
            <a:r>
              <a:rPr lang="en-US" sz="2800" dirty="0"/>
              <a:t>Complement?</a:t>
            </a:r>
          </a:p>
        </p:txBody>
      </p:sp>
    </p:spTree>
    <p:extLst>
      <p:ext uri="{BB962C8B-B14F-4D97-AF65-F5344CB8AC3E}">
        <p14:creationId xmlns:p14="http://schemas.microsoft.com/office/powerpoint/2010/main" val="1386253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en-US" sz="4000" dirty="0"/>
              <a:t>How Determine the Exegetical Idea? </a:t>
            </a:r>
          </a:p>
        </p:txBody>
      </p:sp>
      <p:sp>
        <p:nvSpPr>
          <p:cNvPr id="177155" name="Rectangle 3"/>
          <p:cNvSpPr>
            <a:spLocks noGrp="1" noChangeArrowheads="1"/>
          </p:cNvSpPr>
          <p:nvPr>
            <p:ph type="body" idx="1"/>
          </p:nvPr>
        </p:nvSpPr>
        <p:spPr>
          <a:xfrm>
            <a:off x="533400" y="1905000"/>
            <a:ext cx="8229600" cy="3352800"/>
          </a:xfrm>
        </p:spPr>
        <p:txBody>
          <a:bodyPr/>
          <a:lstStyle/>
          <a:p>
            <a:pPr algn="ctr" eaLnBrk="1" hangingPunct="1">
              <a:buNone/>
              <a:defRPr/>
            </a:pPr>
            <a:r>
              <a:rPr lang="en-US" sz="4000" dirty="0"/>
              <a:t>Get in the ballpark!</a:t>
            </a:r>
          </a:p>
          <a:p>
            <a:pPr algn="ctr" eaLnBrk="1" hangingPunct="1">
              <a:buNone/>
              <a:defRPr/>
            </a:pPr>
            <a:endParaRPr lang="en-US" sz="2800" b="1" dirty="0"/>
          </a:p>
        </p:txBody>
      </p:sp>
    </p:spTree>
    <p:extLst>
      <p:ext uri="{BB962C8B-B14F-4D97-AF65-F5344CB8AC3E}">
        <p14:creationId xmlns:p14="http://schemas.microsoft.com/office/powerpoint/2010/main" val="2863975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upload.wikimedia.org/wikipedia/commons/archive/1/1b/20090501164010!Fenway_Park02.jpg"/>
          <p:cNvPicPr>
            <a:picLocks noChangeAspect="1" noChangeArrowheads="1"/>
          </p:cNvPicPr>
          <p:nvPr/>
        </p:nvPicPr>
        <p:blipFill>
          <a:blip r:embed="rId2" cstate="print"/>
          <a:srcRect/>
          <a:stretch>
            <a:fillRect/>
          </a:stretch>
        </p:blipFill>
        <p:spPr bwMode="auto">
          <a:xfrm>
            <a:off x="0" y="-66675"/>
            <a:ext cx="9232900" cy="6924675"/>
          </a:xfrm>
          <a:prstGeom prst="rect">
            <a:avLst/>
          </a:prstGeom>
          <a:noFill/>
          <a:ln w="9525">
            <a:noFill/>
            <a:miter lim="800000"/>
            <a:headEnd/>
            <a:tailEnd/>
          </a:ln>
        </p:spPr>
      </p:pic>
      <p:sp>
        <p:nvSpPr>
          <p:cNvPr id="5" name="TextBox 4"/>
          <p:cNvSpPr txBox="1"/>
          <p:nvPr/>
        </p:nvSpPr>
        <p:spPr>
          <a:xfrm>
            <a:off x="6705600" y="2057400"/>
            <a:ext cx="2209800" cy="584200"/>
          </a:xfrm>
          <a:prstGeom prst="rect">
            <a:avLst/>
          </a:prstGeom>
          <a:noFill/>
        </p:spPr>
        <p:txBody>
          <a:bodyPr>
            <a:spAutoFit/>
          </a:bodyPr>
          <a:lstStyle/>
          <a:p>
            <a:pPr>
              <a:defRPr/>
            </a:pPr>
            <a:r>
              <a:rPr lang="en-US" sz="3200" dirty="0">
                <a:solidFill>
                  <a:prstClr val="white"/>
                </a:solidFill>
                <a:effectLst>
                  <a:outerShdw blurRad="38100" dist="38100" dir="2700000" algn="tl">
                    <a:srgbClr val="000000">
                      <a:alpha val="43137"/>
                    </a:srgbClr>
                  </a:outerShdw>
                </a:effectLst>
              </a:rPr>
              <a:t>Misreading</a:t>
            </a:r>
          </a:p>
        </p:txBody>
      </p:sp>
      <p:sp>
        <p:nvSpPr>
          <p:cNvPr id="6" name="TextBox 5"/>
          <p:cNvSpPr txBox="1"/>
          <p:nvPr/>
        </p:nvSpPr>
        <p:spPr>
          <a:xfrm>
            <a:off x="3886200" y="3200400"/>
            <a:ext cx="3276600" cy="584200"/>
          </a:xfrm>
          <a:prstGeom prst="rect">
            <a:avLst/>
          </a:prstGeom>
          <a:noFill/>
        </p:spPr>
        <p:txBody>
          <a:bodyPr>
            <a:spAutoFit/>
          </a:bodyPr>
          <a:lstStyle/>
          <a:p>
            <a:pPr>
              <a:defRPr/>
            </a:pPr>
            <a:r>
              <a:rPr lang="en-US" sz="3200" dirty="0">
                <a:solidFill>
                  <a:prstClr val="white"/>
                </a:solidFill>
                <a:effectLst>
                  <a:outerShdw blurRad="38100" dist="38100" dir="2700000" algn="tl">
                    <a:srgbClr val="000000">
                      <a:alpha val="43137"/>
                    </a:srgbClr>
                  </a:outerShdw>
                </a:effectLst>
              </a:rPr>
              <a:t>Broad Subject</a:t>
            </a:r>
          </a:p>
        </p:txBody>
      </p:sp>
      <p:sp>
        <p:nvSpPr>
          <p:cNvPr id="7" name="TextBox 6"/>
          <p:cNvSpPr txBox="1"/>
          <p:nvPr/>
        </p:nvSpPr>
        <p:spPr>
          <a:xfrm>
            <a:off x="5105400" y="4191000"/>
            <a:ext cx="3124200" cy="1077913"/>
          </a:xfrm>
          <a:prstGeom prst="rect">
            <a:avLst/>
          </a:prstGeom>
          <a:noFill/>
        </p:spPr>
        <p:txBody>
          <a:bodyPr>
            <a:spAutoFit/>
          </a:bodyPr>
          <a:lstStyle/>
          <a:p>
            <a:pPr algn="ctr">
              <a:defRPr/>
            </a:pPr>
            <a:r>
              <a:rPr lang="en-US" sz="3200" dirty="0">
                <a:solidFill>
                  <a:prstClr val="white"/>
                </a:solidFill>
                <a:effectLst>
                  <a:outerShdw blurRad="38100" dist="38100" dir="2700000" algn="tl">
                    <a:srgbClr val="000000">
                      <a:alpha val="43137"/>
                    </a:srgbClr>
                  </a:outerShdw>
                </a:effectLst>
              </a:rPr>
              <a:t>Narrow Subject Question</a:t>
            </a:r>
          </a:p>
        </p:txBody>
      </p:sp>
      <p:sp>
        <p:nvSpPr>
          <p:cNvPr id="8" name="TextBox 7"/>
          <p:cNvSpPr txBox="1"/>
          <p:nvPr/>
        </p:nvSpPr>
        <p:spPr>
          <a:xfrm>
            <a:off x="2514600" y="4648200"/>
            <a:ext cx="2514600" cy="1077913"/>
          </a:xfrm>
          <a:prstGeom prst="rect">
            <a:avLst/>
          </a:prstGeom>
          <a:noFill/>
        </p:spPr>
        <p:txBody>
          <a:bodyPr wrap="square">
            <a:spAutoFit/>
          </a:bodyPr>
          <a:lstStyle/>
          <a:p>
            <a:pPr>
              <a:defRPr/>
            </a:pPr>
            <a:r>
              <a:rPr lang="en-US" sz="3200" dirty="0">
                <a:solidFill>
                  <a:prstClr val="white"/>
                </a:solidFill>
                <a:effectLst>
                  <a:outerShdw blurRad="38100" dist="38100" dir="2700000" algn="tl">
                    <a:srgbClr val="000000">
                      <a:alpha val="43137"/>
                    </a:srgbClr>
                  </a:outerShdw>
                </a:effectLst>
              </a:rPr>
              <a:t>Answer with Complement</a:t>
            </a:r>
          </a:p>
        </p:txBody>
      </p:sp>
      <p:sp>
        <p:nvSpPr>
          <p:cNvPr id="9" name="Oval 8"/>
          <p:cNvSpPr/>
          <p:nvPr/>
        </p:nvSpPr>
        <p:spPr>
          <a:xfrm>
            <a:off x="2362200" y="4572000"/>
            <a:ext cx="2743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629400" y="2133600"/>
            <a:ext cx="2514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3810000" y="3200400"/>
            <a:ext cx="2819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4953000" y="4267200"/>
            <a:ext cx="3124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862121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en-US" sz="4000" dirty="0"/>
              <a:t>How Determine the Exegetical Idea? </a:t>
            </a:r>
          </a:p>
        </p:txBody>
      </p:sp>
      <p:sp>
        <p:nvSpPr>
          <p:cNvPr id="177155" name="Rectangle 3"/>
          <p:cNvSpPr>
            <a:spLocks noGrp="1" noChangeArrowheads="1"/>
          </p:cNvSpPr>
          <p:nvPr>
            <p:ph type="body" idx="1"/>
          </p:nvPr>
        </p:nvSpPr>
        <p:spPr>
          <a:xfrm>
            <a:off x="533400" y="1905000"/>
            <a:ext cx="8229600" cy="3352800"/>
          </a:xfrm>
        </p:spPr>
        <p:txBody>
          <a:bodyPr/>
          <a:lstStyle/>
          <a:p>
            <a:pPr algn="ctr" eaLnBrk="1" hangingPunct="1">
              <a:buNone/>
              <a:defRPr/>
            </a:pPr>
            <a:r>
              <a:rPr lang="en-US" sz="4000" dirty="0"/>
              <a:t>Get in the ballpark!</a:t>
            </a:r>
          </a:p>
          <a:p>
            <a:pPr algn="ctr" eaLnBrk="1" hangingPunct="1">
              <a:buNone/>
              <a:defRPr/>
            </a:pPr>
            <a:endParaRPr lang="en-US" sz="2800" b="1" dirty="0"/>
          </a:p>
        </p:txBody>
      </p:sp>
      <p:sp>
        <p:nvSpPr>
          <p:cNvPr id="4" name="Rectangle 3"/>
          <p:cNvSpPr txBox="1">
            <a:spLocks noChangeArrowheads="1"/>
          </p:cNvSpPr>
          <p:nvPr/>
        </p:nvSpPr>
        <p:spPr bwMode="auto">
          <a:xfrm>
            <a:off x="685800" y="2895600"/>
            <a:ext cx="8229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Clr>
                <a:srgbClr val="FFCC00"/>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State the broad subject.</a:t>
            </a:r>
          </a:p>
          <a:p>
            <a:pPr marL="342900" indent="-342900" eaLnBrk="1" hangingPunct="1">
              <a:spcBef>
                <a:spcPct val="20000"/>
              </a:spcBef>
              <a:buClr>
                <a:srgbClr val="FFCC00"/>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Narrow that subject into a precise phrase, worded as a question (who, what, why, when, where, how).</a:t>
            </a:r>
          </a:p>
          <a:p>
            <a:pPr marL="342900" indent="-342900" eaLnBrk="1" hangingPunct="1">
              <a:spcBef>
                <a:spcPct val="20000"/>
              </a:spcBef>
              <a:buClr>
                <a:srgbClr val="FFCC00"/>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Answer the question thoroughly with the text’s data.</a:t>
            </a:r>
          </a:p>
        </p:txBody>
      </p:sp>
    </p:spTree>
    <p:extLst>
      <p:ext uri="{BB962C8B-B14F-4D97-AF65-F5344CB8AC3E}">
        <p14:creationId xmlns:p14="http://schemas.microsoft.com/office/powerpoint/2010/main" val="1621840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en-US" sz="4000"/>
              <a:t>How Determine the Exegetical Idea?</a:t>
            </a:r>
          </a:p>
        </p:txBody>
      </p:sp>
      <p:sp>
        <p:nvSpPr>
          <p:cNvPr id="177155" name="Rectangle 3"/>
          <p:cNvSpPr>
            <a:spLocks noGrp="1" noChangeArrowheads="1"/>
          </p:cNvSpPr>
          <p:nvPr>
            <p:ph type="body" idx="1"/>
          </p:nvPr>
        </p:nvSpPr>
        <p:spPr>
          <a:xfrm>
            <a:off x="457200" y="1066800"/>
            <a:ext cx="8229600" cy="5334000"/>
          </a:xfrm>
        </p:spPr>
        <p:txBody>
          <a:bodyPr/>
          <a:lstStyle/>
          <a:p>
            <a:pPr eaLnBrk="1" hangingPunct="1">
              <a:defRPr/>
            </a:pPr>
            <a:r>
              <a:rPr lang="en-US" sz="2800" b="1" dirty="0"/>
              <a:t>State the broad subject.</a:t>
            </a:r>
          </a:p>
          <a:p>
            <a:pPr lvl="1" eaLnBrk="1" hangingPunct="1">
              <a:defRPr/>
            </a:pPr>
            <a:r>
              <a:rPr lang="en-US" sz="2400" dirty="0"/>
              <a:t>Faith.</a:t>
            </a:r>
          </a:p>
          <a:p>
            <a:pPr lvl="1" eaLnBrk="1" hangingPunct="1">
              <a:defRPr/>
            </a:pPr>
            <a:r>
              <a:rPr lang="en-US" sz="2400" dirty="0"/>
              <a:t>Standing in God’s holy hill.</a:t>
            </a:r>
          </a:p>
          <a:p>
            <a:pPr lvl="1" eaLnBrk="1" hangingPunct="1">
              <a:defRPr/>
            </a:pPr>
            <a:r>
              <a:rPr lang="en-US" sz="2400" dirty="0"/>
              <a:t>Abraham sacrificing Isaac.</a:t>
            </a:r>
          </a:p>
          <a:p>
            <a:pPr eaLnBrk="1" hangingPunct="1">
              <a:defRPr/>
            </a:pPr>
            <a:r>
              <a:rPr lang="en-US" sz="2800" b="1" dirty="0"/>
              <a:t>Narrow that subject into a precise phrase, worded as a question.</a:t>
            </a:r>
          </a:p>
          <a:p>
            <a:pPr lvl="1" eaLnBrk="1" hangingPunct="1">
              <a:defRPr/>
            </a:pPr>
            <a:r>
              <a:rPr lang="en-US" sz="2400" dirty="0"/>
              <a:t>Where did Paul say saving faith comes from?</a:t>
            </a:r>
          </a:p>
          <a:p>
            <a:pPr lvl="1" eaLnBrk="1" hangingPunct="1">
              <a:defRPr/>
            </a:pPr>
            <a:r>
              <a:rPr lang="en-US" sz="2400" dirty="0"/>
              <a:t>According to the psalmist what qualities enable a person to  stand in God’s holy hill?</a:t>
            </a:r>
          </a:p>
          <a:p>
            <a:pPr lvl="1" eaLnBrk="1" hangingPunct="1">
              <a:defRPr/>
            </a:pPr>
            <a:r>
              <a:rPr lang="en-US" sz="2400" dirty="0"/>
              <a:t>How did God provide for Abraham when he tested him with the command to sacrifice his son, Isaac?</a:t>
            </a:r>
          </a:p>
          <a:p>
            <a:pPr eaLnBrk="1" hangingPunct="1">
              <a:defRPr/>
            </a:pPr>
            <a:r>
              <a:rPr lang="en-US" sz="2800" b="1" dirty="0"/>
              <a:t>Answer the question thoroughly with the text’s data.</a:t>
            </a:r>
          </a:p>
        </p:txBody>
      </p:sp>
    </p:spTree>
    <p:extLst>
      <p:ext uri="{BB962C8B-B14F-4D97-AF65-F5344CB8AC3E}">
        <p14:creationId xmlns:p14="http://schemas.microsoft.com/office/powerpoint/2010/main" val="4195675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p:cTn id="7" dur="500" fill="hold"/>
                                        <p:tgtEl>
                                          <p:spTgt spid="1771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7155">
                                            <p:txEl>
                                              <p:pRg st="5" end="5"/>
                                            </p:txEl>
                                          </p:spTgt>
                                        </p:tgtEl>
                                        <p:attrNameLst>
                                          <p:attrName>style.visibility</p:attrName>
                                        </p:attrNameLst>
                                      </p:cBhvr>
                                      <p:to>
                                        <p:strVal val="visible"/>
                                      </p:to>
                                    </p:set>
                                    <p:anim calcmode="lin" valueType="num">
                                      <p:cBhvr>
                                        <p:cTn id="15" dur="500" fill="hold"/>
                                        <p:tgtEl>
                                          <p:spTgt spid="17715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715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715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7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77155">
                                            <p:txEl>
                                              <p:pRg st="2" end="2"/>
                                            </p:txEl>
                                          </p:spTgt>
                                        </p:tgtEl>
                                        <p:attrNameLst>
                                          <p:attrName>style.visibility</p:attrName>
                                        </p:attrNameLst>
                                      </p:cBhvr>
                                      <p:to>
                                        <p:strVal val="visible"/>
                                      </p:to>
                                    </p:set>
                                    <p:anim calcmode="lin" valueType="num">
                                      <p:cBhvr>
                                        <p:cTn id="23" dur="500" fill="hold"/>
                                        <p:tgtEl>
                                          <p:spTgt spid="1771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71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71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77155">
                                            <p:txEl>
                                              <p:pRg st="6" end="6"/>
                                            </p:txEl>
                                          </p:spTgt>
                                        </p:tgtEl>
                                        <p:attrNameLst>
                                          <p:attrName>style.visibility</p:attrName>
                                        </p:attrNameLst>
                                      </p:cBhvr>
                                      <p:to>
                                        <p:strVal val="visible"/>
                                      </p:to>
                                    </p:set>
                                    <p:anim calcmode="lin" valueType="num">
                                      <p:cBhvr>
                                        <p:cTn id="31" dur="500" fill="hold"/>
                                        <p:tgtEl>
                                          <p:spTgt spid="17715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715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715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71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77155">
                                            <p:txEl>
                                              <p:pRg st="3" end="3"/>
                                            </p:txEl>
                                          </p:spTgt>
                                        </p:tgtEl>
                                        <p:attrNameLst>
                                          <p:attrName>style.visibility</p:attrName>
                                        </p:attrNameLst>
                                      </p:cBhvr>
                                      <p:to>
                                        <p:strVal val="visible"/>
                                      </p:to>
                                    </p:set>
                                    <p:anim calcmode="lin" valueType="num">
                                      <p:cBhvr>
                                        <p:cTn id="39" dur="500" fill="hold"/>
                                        <p:tgtEl>
                                          <p:spTgt spid="17715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7715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7715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77155">
                                            <p:txEl>
                                              <p:pRg st="7" end="7"/>
                                            </p:txEl>
                                          </p:spTgt>
                                        </p:tgtEl>
                                        <p:attrNameLst>
                                          <p:attrName>style.visibility</p:attrName>
                                        </p:attrNameLst>
                                      </p:cBhvr>
                                      <p:to>
                                        <p:strVal val="visible"/>
                                      </p:to>
                                    </p:set>
                                    <p:anim calcmode="lin" valueType="num">
                                      <p:cBhvr>
                                        <p:cTn id="47" dur="500" fill="hold"/>
                                        <p:tgtEl>
                                          <p:spTgt spid="17715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7715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7715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771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 it:</a:t>
            </a:r>
          </a:p>
        </p:txBody>
      </p:sp>
      <p:sp>
        <p:nvSpPr>
          <p:cNvPr id="3" name="Content Placeholder 2"/>
          <p:cNvSpPr>
            <a:spLocks noGrp="1"/>
          </p:cNvSpPr>
          <p:nvPr>
            <p:ph idx="1"/>
          </p:nvPr>
        </p:nvSpPr>
        <p:spPr/>
        <p:txBody>
          <a:bodyPr/>
          <a:lstStyle/>
          <a:p>
            <a:r>
              <a:rPr lang="en-US" dirty="0"/>
              <a:t>Groups of 3-4.</a:t>
            </a:r>
          </a:p>
          <a:p>
            <a:r>
              <a:rPr lang="en-US" dirty="0"/>
              <a:t>Psalm 117.</a:t>
            </a:r>
          </a:p>
          <a:p>
            <a:r>
              <a:rPr lang="en-US" dirty="0"/>
              <a:t>State subject, complement, and idea.</a:t>
            </a:r>
          </a:p>
          <a:p>
            <a:r>
              <a:rPr lang="en-US" dirty="0"/>
              <a:t>5 minutes. Go!</a:t>
            </a:r>
          </a:p>
          <a:p>
            <a:endParaRPr lang="en-US" dirty="0"/>
          </a:p>
        </p:txBody>
      </p:sp>
    </p:spTree>
    <p:extLst>
      <p:ext uri="{BB962C8B-B14F-4D97-AF65-F5344CB8AC3E}">
        <p14:creationId xmlns:p14="http://schemas.microsoft.com/office/powerpoint/2010/main" val="3128880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Exegetical Idea: Psalm 117</a:t>
            </a:r>
          </a:p>
        </p:txBody>
      </p:sp>
      <p:sp>
        <p:nvSpPr>
          <p:cNvPr id="3" name="Content Placeholder 2"/>
          <p:cNvSpPr>
            <a:spLocks noGrp="1"/>
          </p:cNvSpPr>
          <p:nvPr>
            <p:ph idx="1"/>
          </p:nvPr>
        </p:nvSpPr>
        <p:spPr/>
        <p:txBody>
          <a:bodyPr/>
          <a:lstStyle/>
          <a:p>
            <a:r>
              <a:rPr lang="en-US" dirty="0"/>
              <a:t>Subject: </a:t>
            </a:r>
          </a:p>
          <a:p>
            <a:pPr lvl="1"/>
            <a:endParaRPr lang="en-US" dirty="0"/>
          </a:p>
          <a:p>
            <a:r>
              <a:rPr lang="en-US" dirty="0"/>
              <a:t>Complement:</a:t>
            </a:r>
          </a:p>
          <a:p>
            <a:pPr marL="0" indent="0">
              <a:buNone/>
            </a:pPr>
            <a:endParaRPr lang="en-US" dirty="0"/>
          </a:p>
          <a:p>
            <a:r>
              <a:rPr lang="en-US" dirty="0"/>
              <a:t>Idea:</a:t>
            </a:r>
          </a:p>
          <a:p>
            <a:pPr lvl="1"/>
            <a:endParaRPr lang="en-US" dirty="0"/>
          </a:p>
        </p:txBody>
      </p:sp>
    </p:spTree>
    <p:extLst>
      <p:ext uri="{BB962C8B-B14F-4D97-AF65-F5344CB8AC3E}">
        <p14:creationId xmlns:p14="http://schemas.microsoft.com/office/powerpoint/2010/main" val="118434873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 with the Exegetical Idea:</a:t>
            </a:r>
          </a:p>
        </p:txBody>
      </p:sp>
      <p:sp>
        <p:nvSpPr>
          <p:cNvPr id="3" name="Content Placeholder 2"/>
          <p:cNvSpPr>
            <a:spLocks noGrp="1"/>
          </p:cNvSpPr>
          <p:nvPr>
            <p:ph idx="1"/>
          </p:nvPr>
        </p:nvSpPr>
        <p:spPr>
          <a:xfrm>
            <a:off x="838200" y="1600200"/>
            <a:ext cx="7848600" cy="4525963"/>
          </a:xfrm>
        </p:spPr>
        <p:txBody>
          <a:bodyPr/>
          <a:lstStyle/>
          <a:p>
            <a:r>
              <a:rPr lang="en-US" dirty="0"/>
              <a:t>Too broad. Results in a thematic sermon rather than rigorously expository.</a:t>
            </a:r>
          </a:p>
          <a:p>
            <a:pPr lvl="1"/>
            <a:r>
              <a:rPr lang="en-US" dirty="0"/>
              <a:t>The Ex Idea should be as long as necessary for accuracy and thoroughness.</a:t>
            </a:r>
          </a:p>
          <a:p>
            <a:pPr lvl="1"/>
            <a:r>
              <a:rPr lang="en-US" dirty="0"/>
              <a:t>“Field trip” to see some of Arthurs’ Ex Ideas.</a:t>
            </a:r>
          </a:p>
          <a:p>
            <a:r>
              <a:rPr lang="en-US" dirty="0"/>
              <a:t>Neglects key elements of the text.</a:t>
            </a:r>
          </a:p>
          <a:p>
            <a:r>
              <a:rPr lang="en-US" dirty="0"/>
              <a:t>Moves too quickly to application.</a:t>
            </a:r>
          </a:p>
          <a:p>
            <a:endParaRPr lang="en-US" dirty="0"/>
          </a:p>
        </p:txBody>
      </p:sp>
    </p:spTree>
    <p:extLst>
      <p:ext uri="{BB962C8B-B14F-4D97-AF65-F5344CB8AC3E}">
        <p14:creationId xmlns:p14="http://schemas.microsoft.com/office/powerpoint/2010/main" val="211709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 it:</a:t>
            </a:r>
          </a:p>
        </p:txBody>
      </p:sp>
      <p:sp>
        <p:nvSpPr>
          <p:cNvPr id="3" name="Content Placeholder 2"/>
          <p:cNvSpPr>
            <a:spLocks noGrp="1"/>
          </p:cNvSpPr>
          <p:nvPr>
            <p:ph idx="1"/>
          </p:nvPr>
        </p:nvSpPr>
        <p:spPr/>
        <p:txBody>
          <a:bodyPr/>
          <a:lstStyle/>
          <a:p>
            <a:r>
              <a:rPr lang="en-US" dirty="0"/>
              <a:t>Groups of 3-4.</a:t>
            </a:r>
          </a:p>
          <a:p>
            <a:r>
              <a:rPr lang="en-US" dirty="0"/>
              <a:t>Luke 1:1-4.</a:t>
            </a:r>
          </a:p>
          <a:p>
            <a:r>
              <a:rPr lang="en-US" dirty="0"/>
              <a:t>State subject, complement, and idea.</a:t>
            </a:r>
          </a:p>
          <a:p>
            <a:r>
              <a:rPr lang="en-US" dirty="0"/>
              <a:t>5 minutes. Go!</a:t>
            </a:r>
          </a:p>
          <a:p>
            <a:endParaRPr lang="en-US" dirty="0"/>
          </a:p>
        </p:txBody>
      </p:sp>
    </p:spTree>
    <p:extLst>
      <p:ext uri="{BB962C8B-B14F-4D97-AF65-F5344CB8AC3E}">
        <p14:creationId xmlns:p14="http://schemas.microsoft.com/office/powerpoint/2010/main" val="518439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Exegetical Idea: Luke 1:1-4</a:t>
            </a:r>
          </a:p>
        </p:txBody>
      </p:sp>
      <p:sp>
        <p:nvSpPr>
          <p:cNvPr id="3" name="Content Placeholder 2"/>
          <p:cNvSpPr>
            <a:spLocks noGrp="1"/>
          </p:cNvSpPr>
          <p:nvPr>
            <p:ph idx="1"/>
          </p:nvPr>
        </p:nvSpPr>
        <p:spPr/>
        <p:txBody>
          <a:bodyPr/>
          <a:lstStyle/>
          <a:p>
            <a:r>
              <a:rPr lang="en-US" dirty="0"/>
              <a:t>Subject:</a:t>
            </a:r>
          </a:p>
          <a:p>
            <a:pPr lvl="1"/>
            <a:endParaRPr lang="en-US" dirty="0"/>
          </a:p>
          <a:p>
            <a:r>
              <a:rPr lang="en-US" dirty="0"/>
              <a:t>Complement:</a:t>
            </a:r>
          </a:p>
          <a:p>
            <a:endParaRPr lang="en-US" dirty="0"/>
          </a:p>
          <a:p>
            <a:r>
              <a:rPr lang="en-US" dirty="0"/>
              <a:t>Idea:</a:t>
            </a:r>
          </a:p>
          <a:p>
            <a:pPr lvl="1"/>
            <a:endParaRPr lang="en-US" dirty="0"/>
          </a:p>
        </p:txBody>
      </p:sp>
    </p:spTree>
    <p:extLst>
      <p:ext uri="{BB962C8B-B14F-4D97-AF65-F5344CB8AC3E}">
        <p14:creationId xmlns:p14="http://schemas.microsoft.com/office/powerpoint/2010/main" val="255776536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p:spPr>
        <p:txBody>
          <a:bodyPr/>
          <a:lstStyle/>
          <a:p>
            <a:pPr eaLnBrk="1" hangingPunct="1">
              <a:defRPr/>
            </a:pPr>
            <a:r>
              <a:rPr lang="en-US" sz="6600" dirty="0">
                <a:solidFill>
                  <a:schemeClr val="tx1"/>
                </a:solidFill>
              </a:rPr>
              <a:t>Expository Preaching is NOT . . .</a:t>
            </a:r>
          </a:p>
        </p:txBody>
      </p:sp>
      <p:sp>
        <p:nvSpPr>
          <p:cNvPr id="4" name="TextBox 3"/>
          <p:cNvSpPr txBox="1"/>
          <p:nvPr/>
        </p:nvSpPr>
        <p:spPr>
          <a:xfrm>
            <a:off x="1828800" y="3124200"/>
            <a:ext cx="7086600" cy="2586038"/>
          </a:xfrm>
          <a:prstGeom prst="rect">
            <a:avLst/>
          </a:prstGeom>
          <a:noFill/>
        </p:spPr>
        <p:txBody>
          <a:bodyPr>
            <a:spAutoFit/>
          </a:bodyPr>
          <a:lstStyle/>
          <a:p>
            <a:pPr algn="ctr">
              <a:buFont typeface="Arial" pitchFamily="34" charset="0"/>
              <a:buChar char="•"/>
              <a:defRPr/>
            </a:pPr>
            <a:r>
              <a:rPr lang="en-US" sz="4800" dirty="0">
                <a:effectLst>
                  <a:outerShdw blurRad="38100" dist="38100" dir="2700000" algn="tl">
                    <a:srgbClr val="000000">
                      <a:alpha val="43137"/>
                    </a:srgbClr>
                  </a:outerShdw>
                </a:effectLst>
              </a:rPr>
              <a:t>A lecture.</a:t>
            </a:r>
          </a:p>
          <a:p>
            <a:pPr algn="ctr">
              <a:buFont typeface="Arial" pitchFamily="34" charset="0"/>
              <a:buChar char="•"/>
              <a:defRPr/>
            </a:pPr>
            <a:r>
              <a:rPr lang="en-US" sz="4800" dirty="0">
                <a:effectLst>
                  <a:outerShdw blurRad="38100" dist="38100" dir="2700000" algn="tl">
                    <a:srgbClr val="000000">
                      <a:alpha val="43137"/>
                    </a:srgbClr>
                  </a:outerShdw>
                </a:effectLst>
              </a:rPr>
              <a:t>A spiritual talk loosely based on the Bible.</a:t>
            </a:r>
          </a:p>
          <a:p>
            <a:pPr algn="ctr">
              <a:buFont typeface="Arial" pitchFamily="34" charset="0"/>
              <a:buChar char="•"/>
              <a:defRPr/>
            </a:pPr>
            <a:endParaRPr lang="en-US"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Cj03223930000[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p:cNvSpPr>
            <a:spLocks noGrp="1" noRot="1" noChangeArrowheads="1"/>
          </p:cNvSpPr>
          <p:nvPr>
            <p:ph type="title"/>
          </p:nvPr>
        </p:nvSpPr>
        <p:spPr>
          <a:xfrm>
            <a:off x="914400" y="304800"/>
            <a:ext cx="7620000" cy="1676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en-US" sz="4000" dirty="0">
                <a:solidFill>
                  <a:schemeClr val="tx1"/>
                </a:solidFill>
                <a:effectLst>
                  <a:glow rad="228600">
                    <a:schemeClr val="bg2"/>
                  </a:glow>
                </a:effectLst>
                <a:latin typeface="Arial" charset="0"/>
                <a:ea typeface="+mn-ea"/>
                <a:cs typeface="+mn-cs"/>
              </a:rPr>
              <a:t>Robinson’s Stages</a:t>
            </a:r>
          </a:p>
        </p:txBody>
      </p:sp>
      <p:sp>
        <p:nvSpPr>
          <p:cNvPr id="167940" name="Rectangle 4"/>
          <p:cNvSpPr>
            <a:spLocks noGrp="1" noChangeArrowheads="1"/>
          </p:cNvSpPr>
          <p:nvPr>
            <p:ph type="body" idx="1"/>
          </p:nvPr>
        </p:nvSpPr>
        <p:spPr>
          <a:xfrm>
            <a:off x="838200" y="2209800"/>
            <a:ext cx="7212013"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Choose the passage.</a:t>
            </a:r>
          </a:p>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Study the passage.</a:t>
            </a:r>
          </a:p>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State the Exegetical Idea.</a:t>
            </a:r>
          </a:p>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State a </a:t>
            </a:r>
            <a:r>
              <a:rPr lang="en-US" sz="4000" b="1" dirty="0">
                <a:solidFill>
                  <a:srgbClr val="FFFF00"/>
                </a:solidFill>
                <a:effectLst>
                  <a:glow rad="228600">
                    <a:schemeClr val="bg2"/>
                  </a:glow>
                </a:effectLst>
                <a:latin typeface="Arial" charset="0"/>
              </a:rPr>
              <a:t>Homiletical Idea</a:t>
            </a:r>
            <a:r>
              <a:rPr lang="en-US" sz="4000" b="1" dirty="0">
                <a:effectLst>
                  <a:glow rad="228600">
                    <a:schemeClr val="bg2"/>
                  </a:glow>
                </a:effectLst>
                <a:latin typeface="Arial" charset="0"/>
              </a:rPr>
              <a:t>.</a:t>
            </a:r>
          </a:p>
        </p:txBody>
      </p:sp>
    </p:spTree>
    <p:extLst>
      <p:ext uri="{BB962C8B-B14F-4D97-AF65-F5344CB8AC3E}">
        <p14:creationId xmlns:p14="http://schemas.microsoft.com/office/powerpoint/2010/main" val="2729028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7940">
                                            <p:txEl>
                                              <p:pRg st="2" end="2"/>
                                            </p:txEl>
                                          </p:spTgt>
                                        </p:tgtEl>
                                        <p:attrNameLst>
                                          <p:attrName>style.visibility</p:attrName>
                                        </p:attrNameLst>
                                      </p:cBhvr>
                                      <p:to>
                                        <p:strVal val="visible"/>
                                      </p:to>
                                    </p:set>
                                    <p:anim calcmode="lin" valueType="num">
                                      <p:cBhvr>
                                        <p:cTn id="25"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794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7940">
                                            <p:txEl>
                                              <p:pRg st="3" end="3"/>
                                            </p:txEl>
                                          </p:spTgt>
                                        </p:tgtEl>
                                        <p:attrNameLst>
                                          <p:attrName>style.visibility</p:attrName>
                                        </p:attrNameLst>
                                      </p:cBhvr>
                                      <p:to>
                                        <p:strVal val="visible"/>
                                      </p:to>
                                    </p:set>
                                    <p:anim calcmode="lin" valueType="num">
                                      <p:cBhvr>
                                        <p:cTn id="34" dur="500" fill="hold"/>
                                        <p:tgtEl>
                                          <p:spTgt spid="167940">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67940">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67940">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67940">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533400" y="1676400"/>
            <a:ext cx="8229600" cy="2971800"/>
          </a:xfrm>
        </p:spPr>
        <p:txBody>
          <a:bodyPr/>
          <a:lstStyle/>
          <a:p>
            <a:pPr eaLnBrk="1" hangingPunct="1">
              <a:defRPr/>
            </a:pPr>
            <a:r>
              <a:rPr lang="en-US" sz="4000" dirty="0"/>
              <a:t>After discovering the Exegetical Idea . . . rephrase it as the sermon’s Homiletical Idea. This is also called the “Big Idea.”</a:t>
            </a:r>
          </a:p>
        </p:txBody>
      </p:sp>
    </p:spTree>
    <p:extLst>
      <p:ext uri="{BB962C8B-B14F-4D97-AF65-F5344CB8AC3E}">
        <p14:creationId xmlns:p14="http://schemas.microsoft.com/office/powerpoint/2010/main" val="1730918742"/>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304800"/>
            <a:ext cx="7543800" cy="914400"/>
          </a:xfrm>
        </p:spPr>
        <p:txBody>
          <a:bodyPr/>
          <a:lstStyle/>
          <a:p>
            <a:pPr algn="ctr" eaLnBrk="1" hangingPunct="1">
              <a:defRPr/>
            </a:pPr>
            <a:r>
              <a:rPr lang="en-US" dirty="0">
                <a:solidFill>
                  <a:srgbClr val="FFFF00"/>
                </a:solidFill>
              </a:rPr>
              <a:t>Compare:</a:t>
            </a:r>
          </a:p>
        </p:txBody>
      </p:sp>
      <p:sp>
        <p:nvSpPr>
          <p:cNvPr id="164868" name="Rectangle 4"/>
          <p:cNvSpPr>
            <a:spLocks noGrp="1" noChangeArrowheads="1"/>
          </p:cNvSpPr>
          <p:nvPr>
            <p:ph sz="half" idx="1"/>
          </p:nvPr>
        </p:nvSpPr>
        <p:spPr>
          <a:xfrm>
            <a:off x="228600" y="1447800"/>
            <a:ext cx="4419600" cy="5029200"/>
          </a:xfrm>
        </p:spPr>
        <p:txBody>
          <a:bodyPr/>
          <a:lstStyle/>
          <a:p>
            <a:pPr algn="ctr" eaLnBrk="1" hangingPunct="1">
              <a:buFont typeface="Wingdings" pitchFamily="2" charset="2"/>
              <a:buNone/>
              <a:defRPr/>
            </a:pPr>
            <a:r>
              <a:rPr lang="en-US" dirty="0">
                <a:solidFill>
                  <a:srgbClr val="FFFF00"/>
                </a:solidFill>
              </a:rPr>
              <a:t>Exegetical Idea</a:t>
            </a:r>
          </a:p>
          <a:p>
            <a:pPr eaLnBrk="1" hangingPunct="1">
              <a:buFont typeface="Wingdings" pitchFamily="2" charset="2"/>
              <a:buNone/>
              <a:defRPr/>
            </a:pPr>
            <a:r>
              <a:rPr lang="en-US" dirty="0"/>
              <a:t>Purpose: To summarize the passage. </a:t>
            </a:r>
          </a:p>
          <a:p>
            <a:pPr eaLnBrk="1" hangingPunct="1">
              <a:buFont typeface="Wingdings" pitchFamily="2" charset="2"/>
              <a:buNone/>
              <a:defRPr/>
            </a:pPr>
            <a:endParaRPr lang="en-US" dirty="0"/>
          </a:p>
          <a:p>
            <a:pPr eaLnBrk="1" hangingPunct="1">
              <a:buFont typeface="Wingdings" pitchFamily="2" charset="2"/>
              <a:buNone/>
              <a:defRPr/>
            </a:pPr>
            <a:r>
              <a:rPr lang="en-US" dirty="0"/>
              <a:t>Length: As long as needed for accuracy and thoroughness.</a:t>
            </a:r>
          </a:p>
          <a:p>
            <a:pPr eaLnBrk="1" hangingPunct="1">
              <a:buFont typeface="Wingdings" pitchFamily="2" charset="2"/>
              <a:buNone/>
              <a:defRPr/>
            </a:pPr>
            <a:r>
              <a:rPr lang="en-US" dirty="0"/>
              <a:t>Subjects: Third person.</a:t>
            </a:r>
          </a:p>
          <a:p>
            <a:pPr eaLnBrk="1" hangingPunct="1">
              <a:buFont typeface="Wingdings" pitchFamily="2" charset="2"/>
              <a:buNone/>
              <a:defRPr/>
            </a:pPr>
            <a:endParaRPr lang="en-US" dirty="0"/>
          </a:p>
          <a:p>
            <a:pPr eaLnBrk="1" hangingPunct="1">
              <a:buFont typeface="Wingdings" pitchFamily="2" charset="2"/>
              <a:buNone/>
              <a:defRPr/>
            </a:pPr>
            <a:r>
              <a:rPr lang="en-US" dirty="0"/>
              <a:t>Tense: Past.</a:t>
            </a:r>
          </a:p>
        </p:txBody>
      </p:sp>
      <p:sp>
        <p:nvSpPr>
          <p:cNvPr id="164869" name="Rectangle 5"/>
          <p:cNvSpPr>
            <a:spLocks noGrp="1" noChangeArrowheads="1"/>
          </p:cNvSpPr>
          <p:nvPr>
            <p:ph sz="half" idx="2"/>
          </p:nvPr>
        </p:nvSpPr>
        <p:spPr>
          <a:xfrm>
            <a:off x="4724400" y="1447800"/>
            <a:ext cx="4419600" cy="5029200"/>
          </a:xfrm>
        </p:spPr>
        <p:txBody>
          <a:bodyPr/>
          <a:lstStyle/>
          <a:p>
            <a:pPr algn="ctr" eaLnBrk="1" hangingPunct="1">
              <a:buFont typeface="Wingdings" pitchFamily="2" charset="2"/>
              <a:buNone/>
              <a:defRPr/>
            </a:pPr>
            <a:r>
              <a:rPr lang="en-US" dirty="0">
                <a:solidFill>
                  <a:srgbClr val="FFFF00"/>
                </a:solidFill>
              </a:rPr>
              <a:t>Homiletical Idea</a:t>
            </a:r>
          </a:p>
          <a:p>
            <a:pPr eaLnBrk="1" hangingPunct="1">
              <a:buFont typeface="Wingdings" pitchFamily="2" charset="2"/>
              <a:buNone/>
              <a:defRPr/>
            </a:pPr>
            <a:r>
              <a:rPr lang="en-US" dirty="0"/>
              <a:t>Purpose: To communicate the message of the passage for your listeners.</a:t>
            </a:r>
          </a:p>
          <a:p>
            <a:pPr eaLnBrk="1" hangingPunct="1">
              <a:buFont typeface="Wingdings" pitchFamily="2" charset="2"/>
              <a:buNone/>
              <a:defRPr/>
            </a:pPr>
            <a:r>
              <a:rPr lang="en-US" dirty="0"/>
              <a:t>Length: 15 words or fewer.</a:t>
            </a:r>
          </a:p>
          <a:p>
            <a:pPr eaLnBrk="1" hangingPunct="1">
              <a:buFont typeface="Wingdings" pitchFamily="2" charset="2"/>
              <a:buNone/>
              <a:defRPr/>
            </a:pPr>
            <a:endParaRPr lang="en-US" dirty="0"/>
          </a:p>
          <a:p>
            <a:pPr eaLnBrk="1" hangingPunct="1">
              <a:buFont typeface="Wingdings" pitchFamily="2" charset="2"/>
              <a:buNone/>
              <a:defRPr/>
            </a:pPr>
            <a:r>
              <a:rPr lang="en-US" dirty="0"/>
              <a:t>Subjects: First or second person.</a:t>
            </a:r>
          </a:p>
          <a:p>
            <a:pPr eaLnBrk="1" hangingPunct="1">
              <a:buFont typeface="Wingdings" pitchFamily="2" charset="2"/>
              <a:buNone/>
              <a:defRPr/>
            </a:pPr>
            <a:r>
              <a:rPr lang="en-US" dirty="0"/>
              <a:t>Tense: Present or “timeless.”</a:t>
            </a:r>
          </a:p>
        </p:txBody>
      </p:sp>
    </p:spTree>
    <p:extLst>
      <p:ext uri="{BB962C8B-B14F-4D97-AF65-F5344CB8AC3E}">
        <p14:creationId xmlns:p14="http://schemas.microsoft.com/office/powerpoint/2010/main" val="3878661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checkerboard(across)">
                                      <p:cBhvr>
                                        <p:cTn id="7" dur="500"/>
                                        <p:tgtEl>
                                          <p:spTgt spid="164868">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4869">
                                            <p:txEl>
                                              <p:pRg st="0" end="0"/>
                                            </p:txEl>
                                          </p:spTgt>
                                        </p:tgtEl>
                                        <p:attrNameLst>
                                          <p:attrName>style.visibility</p:attrName>
                                        </p:attrNameLst>
                                      </p:cBhvr>
                                      <p:to>
                                        <p:strVal val="visible"/>
                                      </p:to>
                                    </p:set>
                                    <p:animEffect transition="in" filter="checkerboard(across)">
                                      <p:cBhvr>
                                        <p:cTn id="10" dur="500"/>
                                        <p:tgtEl>
                                          <p:spTgt spid="1648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4868">
                                            <p:txEl>
                                              <p:pRg st="1" end="1"/>
                                            </p:txEl>
                                          </p:spTgt>
                                        </p:tgtEl>
                                        <p:attrNameLst>
                                          <p:attrName>style.visibility</p:attrName>
                                        </p:attrNameLst>
                                      </p:cBhvr>
                                      <p:to>
                                        <p:strVal val="visible"/>
                                      </p:to>
                                    </p:set>
                                    <p:animEffect transition="in" filter="checkerboard(across)">
                                      <p:cBhvr>
                                        <p:cTn id="15" dur="500"/>
                                        <p:tgtEl>
                                          <p:spTgt spid="1648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4869">
                                            <p:txEl>
                                              <p:pRg st="1" end="1"/>
                                            </p:txEl>
                                          </p:spTgt>
                                        </p:tgtEl>
                                        <p:attrNameLst>
                                          <p:attrName>style.visibility</p:attrName>
                                        </p:attrNameLst>
                                      </p:cBhvr>
                                      <p:to>
                                        <p:strVal val="visible"/>
                                      </p:to>
                                    </p:set>
                                    <p:animEffect transition="in" filter="checkerboard(across)">
                                      <p:cBhvr>
                                        <p:cTn id="20" dur="500"/>
                                        <p:tgtEl>
                                          <p:spTgt spid="16486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4868">
                                            <p:txEl>
                                              <p:pRg st="3" end="3"/>
                                            </p:txEl>
                                          </p:spTgt>
                                        </p:tgtEl>
                                        <p:attrNameLst>
                                          <p:attrName>style.visibility</p:attrName>
                                        </p:attrNameLst>
                                      </p:cBhvr>
                                      <p:to>
                                        <p:strVal val="visible"/>
                                      </p:to>
                                    </p:set>
                                    <p:animEffect transition="in" filter="checkerboard(across)">
                                      <p:cBhvr>
                                        <p:cTn id="25" dur="500"/>
                                        <p:tgtEl>
                                          <p:spTgt spid="1648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4869">
                                            <p:txEl>
                                              <p:pRg st="2" end="2"/>
                                            </p:txEl>
                                          </p:spTgt>
                                        </p:tgtEl>
                                        <p:attrNameLst>
                                          <p:attrName>style.visibility</p:attrName>
                                        </p:attrNameLst>
                                      </p:cBhvr>
                                      <p:to>
                                        <p:strVal val="visible"/>
                                      </p:to>
                                    </p:set>
                                    <p:animEffect transition="in" filter="checkerboard(across)">
                                      <p:cBhvr>
                                        <p:cTn id="30" dur="500"/>
                                        <p:tgtEl>
                                          <p:spTgt spid="16486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4868">
                                            <p:txEl>
                                              <p:pRg st="4" end="4"/>
                                            </p:txEl>
                                          </p:spTgt>
                                        </p:tgtEl>
                                        <p:attrNameLst>
                                          <p:attrName>style.visibility</p:attrName>
                                        </p:attrNameLst>
                                      </p:cBhvr>
                                      <p:to>
                                        <p:strVal val="visible"/>
                                      </p:to>
                                    </p:set>
                                    <p:animEffect transition="in" filter="checkerboard(across)">
                                      <p:cBhvr>
                                        <p:cTn id="35" dur="500"/>
                                        <p:tgtEl>
                                          <p:spTgt spid="16486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4869">
                                            <p:txEl>
                                              <p:pRg st="4" end="4"/>
                                            </p:txEl>
                                          </p:spTgt>
                                        </p:tgtEl>
                                        <p:attrNameLst>
                                          <p:attrName>style.visibility</p:attrName>
                                        </p:attrNameLst>
                                      </p:cBhvr>
                                      <p:to>
                                        <p:strVal val="visible"/>
                                      </p:to>
                                    </p:set>
                                    <p:animEffect transition="in" filter="checkerboard(across)">
                                      <p:cBhvr>
                                        <p:cTn id="40" dur="500"/>
                                        <p:tgtEl>
                                          <p:spTgt spid="16486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4868">
                                            <p:txEl>
                                              <p:pRg st="6" end="6"/>
                                            </p:txEl>
                                          </p:spTgt>
                                        </p:tgtEl>
                                        <p:attrNameLst>
                                          <p:attrName>style.visibility</p:attrName>
                                        </p:attrNameLst>
                                      </p:cBhvr>
                                      <p:to>
                                        <p:strVal val="visible"/>
                                      </p:to>
                                    </p:set>
                                    <p:animEffect transition="in" filter="checkerboard(across)">
                                      <p:cBhvr>
                                        <p:cTn id="45" dur="500"/>
                                        <p:tgtEl>
                                          <p:spTgt spid="16486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4869">
                                            <p:txEl>
                                              <p:pRg st="5" end="5"/>
                                            </p:txEl>
                                          </p:spTgt>
                                        </p:tgtEl>
                                        <p:attrNameLst>
                                          <p:attrName>style.visibility</p:attrName>
                                        </p:attrNameLst>
                                      </p:cBhvr>
                                      <p:to>
                                        <p:strVal val="visible"/>
                                      </p:to>
                                    </p:set>
                                    <p:animEffect transition="in" filter="checkerboard(across)">
                                      <p:cBhvr>
                                        <p:cTn id="50" dur="500"/>
                                        <p:tgtEl>
                                          <p:spTgt spid="1648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p"/>
      <p:bldP spid="16486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Homiletical Idea should be:</a:t>
            </a:r>
          </a:p>
        </p:txBody>
      </p:sp>
      <p:sp>
        <p:nvSpPr>
          <p:cNvPr id="6" name="Content Placeholder 5"/>
          <p:cNvSpPr>
            <a:spLocks noGrp="1"/>
          </p:cNvSpPr>
          <p:nvPr>
            <p:ph idx="1"/>
          </p:nvPr>
        </p:nvSpPr>
        <p:spPr/>
        <p:txBody>
          <a:bodyPr/>
          <a:lstStyle/>
          <a:p>
            <a:pPr algn="ctr"/>
            <a:r>
              <a:rPr lang="en-US" sz="3600" dirty="0"/>
              <a:t>Clear.</a:t>
            </a:r>
          </a:p>
          <a:p>
            <a:pPr algn="ctr"/>
            <a:r>
              <a:rPr lang="en-US" sz="3600" dirty="0"/>
              <a:t>Concise.</a:t>
            </a:r>
          </a:p>
          <a:p>
            <a:pPr algn="ctr"/>
            <a:r>
              <a:rPr lang="en-US" sz="3600" dirty="0"/>
              <a:t>Compelling.</a:t>
            </a:r>
          </a:p>
          <a:p>
            <a:pPr algn="ctr"/>
            <a:r>
              <a:rPr lang="en-US" sz="3600" dirty="0"/>
              <a:t>Creative.</a:t>
            </a:r>
          </a:p>
        </p:txBody>
      </p:sp>
    </p:spTree>
    <p:extLst>
      <p:ext uri="{BB962C8B-B14F-4D97-AF65-F5344CB8AC3E}">
        <p14:creationId xmlns:p14="http://schemas.microsoft.com/office/powerpoint/2010/main" val="2292679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MPj04000530000[1]"/>
          <p:cNvPicPr>
            <a:picLocks noChangeAspect="1" noChangeArrowheads="1"/>
          </p:cNvPicPr>
          <p:nvPr/>
        </p:nvPicPr>
        <p:blipFill>
          <a:blip r:embed="rId2" cstate="print">
            <a:lum bright="-30000"/>
          </a:blip>
          <a:srcRect t="12222"/>
          <a:stretch>
            <a:fillRect/>
          </a:stretch>
        </p:blipFill>
        <p:spPr bwMode="auto">
          <a:xfrm>
            <a:off x="0" y="0"/>
            <a:ext cx="9144000" cy="7086600"/>
          </a:xfrm>
          <a:prstGeom prst="rect">
            <a:avLst/>
          </a:prstGeom>
          <a:noFill/>
          <a:ln w="9525">
            <a:noFill/>
            <a:miter lim="800000"/>
            <a:headEnd/>
            <a:tailEnd/>
          </a:ln>
        </p:spPr>
      </p:pic>
      <p:sp>
        <p:nvSpPr>
          <p:cNvPr id="91138" name="Rectangle 2"/>
          <p:cNvSpPr>
            <a:spLocks noGrp="1" noRot="1" noChangeArrowheads="1"/>
          </p:cNvSpPr>
          <p:nvPr>
            <p:ph type="title"/>
          </p:nvPr>
        </p:nvSpPr>
        <p:spPr>
          <a:xfrm>
            <a:off x="457200" y="76200"/>
            <a:ext cx="8229600" cy="1143000"/>
          </a:xfrm>
        </p:spPr>
        <p:txBody>
          <a:bodyPr/>
          <a:lstStyle/>
          <a:p>
            <a:pPr eaLnBrk="1" hangingPunct="1">
              <a:defRPr/>
            </a:pPr>
            <a:r>
              <a:rPr lang="en-US" sz="5400">
                <a:solidFill>
                  <a:srgbClr val="FFFF00"/>
                </a:solidFill>
                <a:latin typeface="Georgia" pitchFamily="18" charset="0"/>
              </a:rPr>
              <a:t>Homiletical Idea</a:t>
            </a:r>
          </a:p>
        </p:txBody>
      </p:sp>
      <p:sp>
        <p:nvSpPr>
          <p:cNvPr id="91139" name="Rectangle 3"/>
          <p:cNvSpPr>
            <a:spLocks noGrp="1" noChangeArrowheads="1"/>
          </p:cNvSpPr>
          <p:nvPr>
            <p:ph type="body" idx="1"/>
          </p:nvPr>
        </p:nvSpPr>
        <p:spPr>
          <a:xfrm>
            <a:off x="762000" y="1600200"/>
            <a:ext cx="8153400" cy="4953000"/>
          </a:xfrm>
        </p:spPr>
        <p:txBody>
          <a:bodyPr/>
          <a:lstStyle/>
          <a:p>
            <a:pPr marL="609600" indent="-609600" eaLnBrk="1" hangingPunct="1">
              <a:lnSpc>
                <a:spcPct val="80000"/>
              </a:lnSpc>
              <a:buFontTx/>
              <a:buNone/>
              <a:defRPr/>
            </a:pPr>
            <a:r>
              <a:rPr lang="en-US" sz="2800" b="1" dirty="0">
                <a:solidFill>
                  <a:srgbClr val="FFFF00"/>
                </a:solidFill>
                <a:effectLst>
                  <a:outerShdw blurRad="38100" dist="38100" dir="2700000" algn="tl">
                    <a:srgbClr val="000000">
                      <a:alpha val="43137"/>
                    </a:srgbClr>
                  </a:outerShdw>
                </a:effectLst>
                <a:latin typeface="Arial" charset="0"/>
              </a:rPr>
              <a:t>Robinson:</a:t>
            </a:r>
            <a:r>
              <a:rPr lang="en-US" sz="2800" b="1" dirty="0">
                <a:effectLst>
                  <a:outerShdw blurRad="38100" dist="38100" dir="2700000" algn="tl">
                    <a:srgbClr val="000000">
                      <a:alpha val="43137"/>
                    </a:srgbClr>
                  </a:outerShdw>
                </a:effectLst>
                <a:latin typeface="Arial" charset="0"/>
              </a:rPr>
              <a:t> “A statement of a biblical concept in such a way that it accurately reflects the Bible and meaningfully relates to the congregation.”</a:t>
            </a:r>
          </a:p>
          <a:p>
            <a:pPr marL="609600" indent="-609600" eaLnBrk="1" hangingPunct="1">
              <a:lnSpc>
                <a:spcPct val="80000"/>
              </a:lnSpc>
              <a:buFontTx/>
              <a:buNone/>
              <a:defRPr/>
            </a:pPr>
            <a:r>
              <a:rPr lang="en-US" sz="2800" b="1" dirty="0">
                <a:solidFill>
                  <a:srgbClr val="FFFF00"/>
                </a:solidFill>
                <a:effectLst>
                  <a:outerShdw blurRad="38100" dist="38100" dir="2700000" algn="tl">
                    <a:srgbClr val="000000">
                      <a:alpha val="43137"/>
                    </a:srgbClr>
                  </a:outerShdw>
                </a:effectLst>
                <a:latin typeface="Arial" charset="0"/>
              </a:rPr>
              <a:t>Jowett: </a:t>
            </a:r>
            <a:r>
              <a:rPr lang="en-US" sz="2800" b="1" dirty="0">
                <a:effectLst>
                  <a:outerShdw blurRad="38100" dist="38100" dir="2700000" algn="tl">
                    <a:srgbClr val="000000">
                      <a:alpha val="43137"/>
                    </a:srgbClr>
                  </a:outerShdw>
                </a:effectLst>
                <a:latin typeface="Arial" charset="0"/>
              </a:rPr>
              <a:t>This idea should be as “clear as a cloudless moon.”</a:t>
            </a:r>
          </a:p>
          <a:p>
            <a:pPr marL="609600" indent="-609600" eaLnBrk="1" hangingPunct="1">
              <a:lnSpc>
                <a:spcPct val="80000"/>
              </a:lnSpc>
              <a:buFontTx/>
              <a:buNone/>
              <a:defRPr/>
            </a:pPr>
            <a:r>
              <a:rPr lang="en-US" sz="2800" b="1" dirty="0">
                <a:solidFill>
                  <a:srgbClr val="FFFF00"/>
                </a:solidFill>
                <a:effectLst>
                  <a:outerShdw blurRad="38100" dist="38100" dir="2700000" algn="tl">
                    <a:srgbClr val="000000">
                      <a:alpha val="43137"/>
                    </a:srgbClr>
                  </a:outerShdw>
                </a:effectLst>
                <a:latin typeface="Arial" charset="0"/>
              </a:rPr>
              <a:t>Spurgeon:</a:t>
            </a:r>
            <a:r>
              <a:rPr lang="en-US" sz="2800" b="1" dirty="0">
                <a:effectLst>
                  <a:outerShdw blurRad="38100" dist="38100" dir="2700000" algn="tl">
                    <a:srgbClr val="000000">
                      <a:alpha val="43137"/>
                    </a:srgbClr>
                  </a:outerShdw>
                </a:effectLst>
                <a:latin typeface="Arial" charset="0"/>
              </a:rPr>
              <a:t> “Give them a loaf of bread, not a wheat field.”</a:t>
            </a:r>
          </a:p>
          <a:p>
            <a:pPr marL="609600" indent="-609600" eaLnBrk="1" hangingPunct="1">
              <a:lnSpc>
                <a:spcPct val="80000"/>
              </a:lnSpc>
              <a:buFontTx/>
              <a:buNone/>
              <a:defRPr/>
            </a:pPr>
            <a:r>
              <a:rPr lang="en-US" sz="2800" b="1" dirty="0">
                <a:solidFill>
                  <a:srgbClr val="FFFF00"/>
                </a:solidFill>
                <a:effectLst>
                  <a:outerShdw blurRad="38100" dist="38100" dir="2700000" algn="tl">
                    <a:srgbClr val="000000">
                      <a:alpha val="43137"/>
                    </a:srgbClr>
                  </a:outerShdw>
                </a:effectLst>
                <a:latin typeface="Arial" charset="0"/>
              </a:rPr>
              <a:t>Spurgeon:</a:t>
            </a:r>
            <a:r>
              <a:rPr lang="en-US" sz="2800" b="1" dirty="0">
                <a:effectLst>
                  <a:outerShdw blurRad="38100" dist="38100" dir="2700000" algn="tl">
                    <a:srgbClr val="000000">
                      <a:alpha val="43137"/>
                    </a:srgbClr>
                  </a:outerShdw>
                </a:effectLst>
                <a:latin typeface="Arial" charset="0"/>
              </a:rPr>
              <a:t> “One nail driven home is better than twenty tacks loosely fixed to be pulled out in an hour.”</a:t>
            </a:r>
          </a:p>
        </p:txBody>
      </p:sp>
    </p:spTree>
    <p:extLst>
      <p:ext uri="{BB962C8B-B14F-4D97-AF65-F5344CB8AC3E}">
        <p14:creationId xmlns:p14="http://schemas.microsoft.com/office/powerpoint/2010/main" val="631343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113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113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11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1139">
                                            <p:txEl>
                                              <p:pRg st="1" end="1"/>
                                            </p:txEl>
                                          </p:spTgt>
                                        </p:tgtEl>
                                        <p:attrNameLst>
                                          <p:attrName>style.visibility</p:attrName>
                                        </p:attrNameLst>
                                      </p:cBhvr>
                                      <p:to>
                                        <p:strVal val="visible"/>
                                      </p:to>
                                    </p:set>
                                    <p:anim calcmode="lin" valueType="num">
                                      <p:cBhvr>
                                        <p:cTn id="16" dur="500" fill="hold"/>
                                        <p:tgtEl>
                                          <p:spTgt spid="9113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9113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9113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9113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911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1139">
                                            <p:txEl>
                                              <p:pRg st="2" end="2"/>
                                            </p:txEl>
                                          </p:spTgt>
                                        </p:tgtEl>
                                        <p:attrNameLst>
                                          <p:attrName>style.visibility</p:attrName>
                                        </p:attrNameLst>
                                      </p:cBhvr>
                                      <p:to>
                                        <p:strVal val="visible"/>
                                      </p:to>
                                    </p:set>
                                    <p:anim calcmode="lin" valueType="num">
                                      <p:cBhvr>
                                        <p:cTn id="25" dur="500" fill="hold"/>
                                        <p:tgtEl>
                                          <p:spTgt spid="91139">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91139">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91139">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91139">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9113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1139">
                                            <p:txEl>
                                              <p:pRg st="3" end="3"/>
                                            </p:txEl>
                                          </p:spTgt>
                                        </p:tgtEl>
                                        <p:attrNameLst>
                                          <p:attrName>style.visibility</p:attrName>
                                        </p:attrNameLst>
                                      </p:cBhvr>
                                      <p:to>
                                        <p:strVal val="visible"/>
                                      </p:to>
                                    </p:set>
                                    <p:anim calcmode="lin" valueType="num">
                                      <p:cBhvr>
                                        <p:cTn id="34" dur="500" fill="hold"/>
                                        <p:tgtEl>
                                          <p:spTgt spid="91139">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91139">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91139">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91139">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latin typeface="Palatino" pitchFamily="1" charset="0"/>
              </a:rPr>
              <a:t>Big Idea Preaching</a:t>
            </a:r>
          </a:p>
        </p:txBody>
      </p:sp>
      <p:sp>
        <p:nvSpPr>
          <p:cNvPr id="204803" name="Rectangle 3"/>
          <p:cNvSpPr>
            <a:spLocks noGrp="1" noChangeArrowheads="1"/>
          </p:cNvSpPr>
          <p:nvPr>
            <p:ph type="body" idx="1"/>
          </p:nvPr>
        </p:nvSpPr>
        <p:spPr/>
        <p:txBody>
          <a:bodyPr/>
          <a:lstStyle/>
          <a:p>
            <a:pPr algn="ctr">
              <a:lnSpc>
                <a:spcPct val="90000"/>
              </a:lnSpc>
              <a:buFont typeface="Monotype Sorts" pitchFamily="1" charset="2"/>
              <a:buNone/>
            </a:pPr>
            <a:r>
              <a:rPr lang="en-US" dirty="0">
                <a:latin typeface="Palatino" pitchFamily="1" charset="0"/>
              </a:rPr>
              <a:t>“Every time I stand to communicate I want to take one simple truth and lodge it in the heart of the listener.”</a:t>
            </a:r>
          </a:p>
          <a:p>
            <a:pPr algn="ctr">
              <a:lnSpc>
                <a:spcPct val="90000"/>
              </a:lnSpc>
              <a:buFont typeface="Monotype Sorts" pitchFamily="1" charset="2"/>
              <a:buNone/>
            </a:pPr>
            <a:endParaRPr lang="en-US" sz="2400" dirty="0">
              <a:latin typeface="Palatino" pitchFamily="1" charset="0"/>
            </a:endParaRPr>
          </a:p>
          <a:p>
            <a:pPr algn="ctr">
              <a:lnSpc>
                <a:spcPct val="90000"/>
              </a:lnSpc>
              <a:buFont typeface="Monotype Sorts" pitchFamily="1" charset="2"/>
              <a:buNone/>
            </a:pPr>
            <a:r>
              <a:rPr lang="en-US" sz="2400" dirty="0">
                <a:latin typeface="Palatino" pitchFamily="1" charset="0"/>
              </a:rPr>
              <a:t>Andy Stanley</a:t>
            </a:r>
          </a:p>
          <a:p>
            <a:pPr algn="ctr">
              <a:lnSpc>
                <a:spcPct val="90000"/>
              </a:lnSpc>
              <a:buFont typeface="Monotype Sorts" pitchFamily="1" charset="2"/>
              <a:buNone/>
            </a:pPr>
            <a:r>
              <a:rPr lang="en-US" sz="2400" i="1" dirty="0">
                <a:latin typeface="Palatino" pitchFamily="1" charset="0"/>
              </a:rPr>
              <a:t>The Birth of a One-Point Preacher</a:t>
            </a:r>
            <a:endParaRPr lang="en-US" sz="2400" dirty="0">
              <a:latin typeface="Palatino" pitchFamily="1" charset="0"/>
            </a:endParaRPr>
          </a:p>
          <a:p>
            <a:pPr algn="ctr">
              <a:lnSpc>
                <a:spcPct val="90000"/>
              </a:lnSpc>
              <a:buFont typeface="Monotype Sorts" pitchFamily="1" charset="2"/>
              <a:buNone/>
            </a:pPr>
            <a:endParaRPr lang="en-US" sz="2400" dirty="0">
              <a:latin typeface="Palatino" pitchFamily="1" charset="0"/>
            </a:endParaRPr>
          </a:p>
          <a:p>
            <a:pPr>
              <a:lnSpc>
                <a:spcPct val="90000"/>
              </a:lnSpc>
              <a:buFont typeface="Monotype Sorts" pitchFamily="1" charset="2"/>
              <a:buNone/>
            </a:pPr>
            <a:endParaRPr lang="en-US" sz="2400" dirty="0">
              <a:latin typeface="Palatino" pitchFamily="1" charset="0"/>
            </a:endParaRPr>
          </a:p>
        </p:txBody>
      </p:sp>
    </p:spTree>
    <p:extLst>
      <p:ext uri="{BB962C8B-B14F-4D97-AF65-F5344CB8AC3E}">
        <p14:creationId xmlns:p14="http://schemas.microsoft.com/office/powerpoint/2010/main" val="849418345"/>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atin typeface="Palatino" pitchFamily="1" charset="0"/>
              </a:rPr>
              <a:t>Big Idea Preaching</a:t>
            </a:r>
          </a:p>
        </p:txBody>
      </p:sp>
      <p:sp>
        <p:nvSpPr>
          <p:cNvPr id="199683" name="Rectangle 3"/>
          <p:cNvSpPr>
            <a:spLocks noGrp="1" noChangeArrowheads="1"/>
          </p:cNvSpPr>
          <p:nvPr>
            <p:ph type="body" idx="1"/>
          </p:nvPr>
        </p:nvSpPr>
        <p:spPr/>
        <p:txBody>
          <a:bodyPr>
            <a:normAutofit/>
          </a:bodyPr>
          <a:lstStyle/>
          <a:p>
            <a:pPr algn="ctr">
              <a:lnSpc>
                <a:spcPct val="90000"/>
              </a:lnSpc>
              <a:buFont typeface="Monotype Sorts" pitchFamily="1" charset="2"/>
              <a:buNone/>
            </a:pPr>
            <a:r>
              <a:rPr lang="en-US" sz="2800" dirty="0">
                <a:latin typeface="Palatino" pitchFamily="1" charset="0"/>
              </a:rPr>
              <a:t>“How many things is a sermon about? One!… The major idea, or theme, glues the message together and makes its features stick in the listener’s mind. All the features of the entire sermon should support the concept that unifies the whole.”</a:t>
            </a:r>
          </a:p>
          <a:p>
            <a:pPr algn="ctr">
              <a:lnSpc>
                <a:spcPct val="90000"/>
              </a:lnSpc>
              <a:buFont typeface="Monotype Sorts" pitchFamily="1" charset="2"/>
              <a:buNone/>
            </a:pPr>
            <a:endParaRPr lang="en-US" sz="2800" dirty="0">
              <a:latin typeface="Palatino" pitchFamily="1" charset="0"/>
            </a:endParaRPr>
          </a:p>
          <a:p>
            <a:pPr algn="ctr">
              <a:lnSpc>
                <a:spcPct val="90000"/>
              </a:lnSpc>
              <a:buFont typeface="Monotype Sorts" pitchFamily="1" charset="2"/>
              <a:buNone/>
            </a:pPr>
            <a:r>
              <a:rPr lang="en-US" sz="2800" dirty="0">
                <a:latin typeface="Palatino" pitchFamily="1" charset="0"/>
              </a:rPr>
              <a:t>Bryan Chapell</a:t>
            </a:r>
          </a:p>
          <a:p>
            <a:pPr algn="ctr">
              <a:lnSpc>
                <a:spcPct val="90000"/>
              </a:lnSpc>
              <a:buFont typeface="Monotype Sorts" pitchFamily="1" charset="2"/>
              <a:buNone/>
            </a:pPr>
            <a:r>
              <a:rPr lang="en-US" sz="2800" i="1" dirty="0">
                <a:latin typeface="Palatino" pitchFamily="1" charset="0"/>
              </a:rPr>
              <a:t>Christ-Centered Preaching</a:t>
            </a:r>
            <a:endParaRPr lang="en-US" sz="2800" dirty="0">
              <a:latin typeface="Palatino" pitchFamily="1" charset="0"/>
            </a:endParaRPr>
          </a:p>
          <a:p>
            <a:pPr algn="ctr">
              <a:lnSpc>
                <a:spcPct val="90000"/>
              </a:lnSpc>
              <a:buFont typeface="Monotype Sorts" pitchFamily="1" charset="2"/>
              <a:buNone/>
            </a:pPr>
            <a:endParaRPr lang="en-US" sz="2800" dirty="0">
              <a:latin typeface="Palatino" pitchFamily="1" charset="0"/>
            </a:endParaRPr>
          </a:p>
          <a:p>
            <a:pPr>
              <a:lnSpc>
                <a:spcPct val="90000"/>
              </a:lnSpc>
              <a:buFont typeface="Monotype Sorts" pitchFamily="1" charset="2"/>
              <a:buNone/>
            </a:pPr>
            <a:endParaRPr lang="en-US" sz="2800" dirty="0">
              <a:latin typeface="Palatino" pitchFamily="1" charset="0"/>
            </a:endParaRPr>
          </a:p>
        </p:txBody>
      </p:sp>
    </p:spTree>
    <p:extLst>
      <p:ext uri="{BB962C8B-B14F-4D97-AF65-F5344CB8AC3E}">
        <p14:creationId xmlns:p14="http://schemas.microsoft.com/office/powerpoint/2010/main" val="2056885776"/>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atin typeface="Palatino" pitchFamily="1" charset="0"/>
              </a:rPr>
              <a:t>Big Idea Preaching</a:t>
            </a:r>
          </a:p>
        </p:txBody>
      </p:sp>
      <p:sp>
        <p:nvSpPr>
          <p:cNvPr id="200707" name="Rectangle 3"/>
          <p:cNvSpPr>
            <a:spLocks noGrp="1" noChangeArrowheads="1"/>
          </p:cNvSpPr>
          <p:nvPr>
            <p:ph type="body" idx="1"/>
          </p:nvPr>
        </p:nvSpPr>
        <p:spPr/>
        <p:txBody>
          <a:bodyPr/>
          <a:lstStyle/>
          <a:p>
            <a:pPr algn="ctr">
              <a:lnSpc>
                <a:spcPct val="90000"/>
              </a:lnSpc>
              <a:buFont typeface="Monotype Sorts" pitchFamily="1" charset="2"/>
              <a:buNone/>
            </a:pPr>
            <a:r>
              <a:rPr lang="en-US" sz="2800" dirty="0">
                <a:latin typeface="Palatino" pitchFamily="1" charset="0"/>
              </a:rPr>
              <a:t>“The central idea of a true expository message reflects the central idea intended by the Bible author himself.”</a:t>
            </a:r>
          </a:p>
          <a:p>
            <a:pPr algn="ctr">
              <a:lnSpc>
                <a:spcPct val="90000"/>
              </a:lnSpc>
              <a:buFont typeface="Monotype Sorts" pitchFamily="1" charset="2"/>
              <a:buNone/>
            </a:pPr>
            <a:endParaRPr lang="en-US" sz="2800" dirty="0">
              <a:latin typeface="Palatino" pitchFamily="1" charset="0"/>
            </a:endParaRPr>
          </a:p>
          <a:p>
            <a:pPr algn="ctr">
              <a:lnSpc>
                <a:spcPct val="90000"/>
              </a:lnSpc>
              <a:buFont typeface="Monotype Sorts" pitchFamily="1" charset="2"/>
              <a:buNone/>
            </a:pPr>
            <a:r>
              <a:rPr lang="en-US" sz="2800" dirty="0">
                <a:latin typeface="Palatino" pitchFamily="1" charset="0"/>
              </a:rPr>
              <a:t>John MacArthur</a:t>
            </a:r>
          </a:p>
          <a:p>
            <a:pPr algn="ctr">
              <a:lnSpc>
                <a:spcPct val="90000"/>
              </a:lnSpc>
              <a:buFont typeface="Monotype Sorts" pitchFamily="1" charset="2"/>
              <a:buNone/>
            </a:pPr>
            <a:r>
              <a:rPr lang="en-US" sz="2800" i="1" dirty="0">
                <a:latin typeface="Palatino" pitchFamily="1" charset="0"/>
              </a:rPr>
              <a:t>Rediscovering Expository Preaching</a:t>
            </a:r>
            <a:endParaRPr lang="en-US" sz="2800" dirty="0">
              <a:latin typeface="Palatino" pitchFamily="1" charset="0"/>
            </a:endParaRPr>
          </a:p>
          <a:p>
            <a:pPr algn="ctr">
              <a:lnSpc>
                <a:spcPct val="90000"/>
              </a:lnSpc>
              <a:buFont typeface="Monotype Sorts" pitchFamily="1" charset="2"/>
              <a:buNone/>
            </a:pPr>
            <a:endParaRPr lang="en-US" sz="2800" dirty="0">
              <a:latin typeface="Palatino" pitchFamily="1" charset="0"/>
            </a:endParaRPr>
          </a:p>
          <a:p>
            <a:pPr>
              <a:lnSpc>
                <a:spcPct val="90000"/>
              </a:lnSpc>
              <a:buFont typeface="Monotype Sorts" pitchFamily="1" charset="2"/>
              <a:buNone/>
            </a:pPr>
            <a:endParaRPr lang="en-US" sz="2800" dirty="0">
              <a:latin typeface="Palatino" pitchFamily="1" charset="0"/>
            </a:endParaRPr>
          </a:p>
        </p:txBody>
      </p:sp>
    </p:spTree>
    <p:extLst>
      <p:ext uri="{BB962C8B-B14F-4D97-AF65-F5344CB8AC3E}">
        <p14:creationId xmlns:p14="http://schemas.microsoft.com/office/powerpoint/2010/main" val="208833694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atin typeface="Palatino" pitchFamily="1" charset="0"/>
              </a:rPr>
              <a:t>Big Idea Preaching</a:t>
            </a:r>
          </a:p>
        </p:txBody>
      </p:sp>
      <p:sp>
        <p:nvSpPr>
          <p:cNvPr id="203779" name="Rectangle 3"/>
          <p:cNvSpPr>
            <a:spLocks noGrp="1" noChangeArrowheads="1"/>
          </p:cNvSpPr>
          <p:nvPr>
            <p:ph type="body" idx="1"/>
          </p:nvPr>
        </p:nvSpPr>
        <p:spPr/>
        <p:txBody>
          <a:bodyPr/>
          <a:lstStyle/>
          <a:p>
            <a:pPr algn="ctr">
              <a:lnSpc>
                <a:spcPct val="90000"/>
              </a:lnSpc>
              <a:buFont typeface="Monotype Sorts" pitchFamily="1" charset="2"/>
              <a:buNone/>
            </a:pPr>
            <a:r>
              <a:rPr lang="en-US" sz="2800" dirty="0">
                <a:latin typeface="Palatino" pitchFamily="1" charset="0"/>
              </a:rPr>
              <a:t>“A sermon must be like an arrow, streamlined and clearly driving at a single point, a single message, the theme of the passage.”</a:t>
            </a:r>
          </a:p>
          <a:p>
            <a:pPr algn="ctr">
              <a:lnSpc>
                <a:spcPct val="90000"/>
              </a:lnSpc>
              <a:buFont typeface="Monotype Sorts" pitchFamily="1" charset="2"/>
              <a:buNone/>
            </a:pPr>
            <a:endParaRPr lang="en-US" sz="2800" dirty="0">
              <a:latin typeface="Palatino" pitchFamily="1" charset="0"/>
            </a:endParaRPr>
          </a:p>
          <a:p>
            <a:pPr algn="ctr">
              <a:lnSpc>
                <a:spcPct val="90000"/>
              </a:lnSpc>
              <a:buFont typeface="Monotype Sorts" pitchFamily="1" charset="2"/>
              <a:buNone/>
            </a:pPr>
            <a:r>
              <a:rPr lang="en-US" sz="2800" dirty="0">
                <a:latin typeface="Palatino" pitchFamily="1" charset="0"/>
              </a:rPr>
              <a:t>Timothy Keller</a:t>
            </a:r>
          </a:p>
          <a:p>
            <a:pPr algn="ctr">
              <a:lnSpc>
                <a:spcPct val="90000"/>
              </a:lnSpc>
              <a:buFont typeface="Monotype Sorts" pitchFamily="1" charset="2"/>
              <a:buNone/>
            </a:pPr>
            <a:r>
              <a:rPr lang="en-US" sz="2800" i="1" dirty="0">
                <a:latin typeface="Palatino" pitchFamily="1" charset="0"/>
              </a:rPr>
              <a:t>A Model for Preaching</a:t>
            </a:r>
            <a:endParaRPr lang="en-US" sz="2800" dirty="0">
              <a:latin typeface="Palatino" pitchFamily="1" charset="0"/>
            </a:endParaRPr>
          </a:p>
          <a:p>
            <a:pPr algn="ctr">
              <a:lnSpc>
                <a:spcPct val="90000"/>
              </a:lnSpc>
              <a:buFont typeface="Monotype Sorts" pitchFamily="1" charset="2"/>
              <a:buNone/>
            </a:pPr>
            <a:endParaRPr lang="en-US" sz="2800" dirty="0">
              <a:latin typeface="Palatino" pitchFamily="1" charset="0"/>
            </a:endParaRPr>
          </a:p>
          <a:p>
            <a:pPr>
              <a:lnSpc>
                <a:spcPct val="90000"/>
              </a:lnSpc>
              <a:buFont typeface="Monotype Sorts" pitchFamily="1" charset="2"/>
              <a:buNone/>
            </a:pPr>
            <a:endParaRPr lang="en-US" sz="2800" dirty="0">
              <a:latin typeface="Palatino" pitchFamily="1" charset="0"/>
            </a:endParaRPr>
          </a:p>
        </p:txBody>
      </p:sp>
    </p:spTree>
    <p:extLst>
      <p:ext uri="{BB962C8B-B14F-4D97-AF65-F5344CB8AC3E}">
        <p14:creationId xmlns:p14="http://schemas.microsoft.com/office/powerpoint/2010/main" val="3349178973"/>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ctr" eaLnBrk="1" hangingPunct="1">
              <a:defRPr/>
            </a:pPr>
            <a:r>
              <a:rPr lang="en-US"/>
              <a:t>Sample Homiletical Ideas</a:t>
            </a:r>
          </a:p>
        </p:txBody>
      </p:sp>
      <p:sp>
        <p:nvSpPr>
          <p:cNvPr id="15363" name="Rectangle 3"/>
          <p:cNvSpPr>
            <a:spLocks noGrp="1" noRot="1" noChangeArrowheads="1"/>
          </p:cNvSpPr>
          <p:nvPr>
            <p:ph type="body" idx="1"/>
          </p:nvPr>
        </p:nvSpPr>
        <p:spPr/>
        <p:txBody>
          <a:bodyPr/>
          <a:lstStyle/>
          <a:p>
            <a:pPr marL="465138" indent="-465138" eaLnBrk="1" hangingPunct="1">
              <a:lnSpc>
                <a:spcPct val="90000"/>
              </a:lnSpc>
              <a:defRPr/>
            </a:pPr>
            <a:r>
              <a:rPr lang="en-US" b="1" dirty="0">
                <a:solidFill>
                  <a:schemeClr val="tx2"/>
                </a:solidFill>
              </a:rPr>
              <a:t>“Avoid sexual immorality.”</a:t>
            </a:r>
            <a:r>
              <a:rPr lang="en-US" b="1" dirty="0"/>
              <a:t> </a:t>
            </a:r>
            <a:r>
              <a:rPr lang="en-US" sz="2800" b="1" dirty="0"/>
              <a:t>(1 Thess. 4:1-8)</a:t>
            </a:r>
          </a:p>
          <a:p>
            <a:pPr marL="465138" indent="-465138" eaLnBrk="1" hangingPunct="1">
              <a:lnSpc>
                <a:spcPct val="90000"/>
              </a:lnSpc>
              <a:defRPr/>
            </a:pPr>
            <a:r>
              <a:rPr lang="en-US" b="1" dirty="0">
                <a:solidFill>
                  <a:schemeClr val="tx2"/>
                </a:solidFill>
              </a:rPr>
              <a:t>“Give your life to wisdom, and wisdom will give life to you.”</a:t>
            </a:r>
            <a:r>
              <a:rPr lang="en-US" sz="2800" b="1" dirty="0"/>
              <a:t> (Proverbs 4:20-27)</a:t>
            </a:r>
            <a:endParaRPr lang="en-US" sz="2400" b="1" dirty="0"/>
          </a:p>
          <a:p>
            <a:pPr marL="465138" indent="-465138" eaLnBrk="1" hangingPunct="1">
              <a:lnSpc>
                <a:spcPct val="90000"/>
              </a:lnSpc>
              <a:defRPr/>
            </a:pPr>
            <a:r>
              <a:rPr lang="en-US" b="1" dirty="0">
                <a:solidFill>
                  <a:schemeClr val="tx2"/>
                </a:solidFill>
              </a:rPr>
              <a:t>“Your neighbor is anyone in need you see, whose need you can meet, whose need you do meet.” </a:t>
            </a:r>
            <a:r>
              <a:rPr lang="en-US" sz="2800" b="1" dirty="0"/>
              <a:t>(Luke 10:25-37)</a:t>
            </a:r>
          </a:p>
        </p:txBody>
      </p:sp>
    </p:spTree>
    <p:extLst>
      <p:ext uri="{BB962C8B-B14F-4D97-AF65-F5344CB8AC3E}">
        <p14:creationId xmlns:p14="http://schemas.microsoft.com/office/powerpoint/2010/main" val="3417274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MCj00978990000[1]"/>
          <p:cNvPicPr>
            <a:picLocks noChangeAspect="1" noChangeArrowheads="1"/>
          </p:cNvPicPr>
          <p:nvPr/>
        </p:nvPicPr>
        <p:blipFill>
          <a:blip r:embed="rId2" cstate="print">
            <a:lum bright="76000" contrast="-70000"/>
            <a:grayscl/>
          </a:blip>
          <a:srcRect/>
          <a:stretch>
            <a:fillRect/>
          </a:stretch>
        </p:blipFill>
        <p:spPr bwMode="auto">
          <a:xfrm>
            <a:off x="0" y="0"/>
            <a:ext cx="9144000" cy="6858000"/>
          </a:xfrm>
          <a:prstGeom prst="rect">
            <a:avLst/>
          </a:prstGeom>
          <a:solidFill>
            <a:schemeClr val="tx1"/>
          </a:solidFill>
          <a:ln w="9525">
            <a:noFill/>
            <a:miter lim="800000"/>
            <a:headEnd/>
            <a:tailEnd/>
          </a:ln>
          <a:effectLst/>
        </p:spPr>
      </p:pic>
      <p:sp>
        <p:nvSpPr>
          <p:cNvPr id="249859" name="Rectangle 3"/>
          <p:cNvSpPr>
            <a:spLocks noGrp="1" noChangeArrowheads="1"/>
          </p:cNvSpPr>
          <p:nvPr>
            <p:ph type="body" idx="1"/>
          </p:nvPr>
        </p:nvSpPr>
        <p:spPr>
          <a:xfrm>
            <a:off x="519684" y="2819400"/>
            <a:ext cx="8188779" cy="2743200"/>
          </a:xfrm>
        </p:spPr>
        <p:txBody>
          <a:bodyPr/>
          <a:lstStyle/>
          <a:p>
            <a:pPr marL="812800" indent="-812800" eaLnBrk="1" hangingPunct="1">
              <a:buClr>
                <a:schemeClr val="tx1"/>
              </a:buClr>
              <a:buSzPct val="95000"/>
              <a:buFont typeface="+mj-lt"/>
              <a:buAutoNum type="romanUcPeriod"/>
            </a:pPr>
            <a:r>
              <a:rPr lang="en-US" sz="4000" b="1" dirty="0">
                <a:effectLst>
                  <a:glow rad="228600">
                    <a:schemeClr val="bg2"/>
                  </a:glow>
                </a:effectLst>
                <a:latin typeface="Arial" charset="0"/>
              </a:rPr>
              <a:t>The foundation of morality.</a:t>
            </a:r>
          </a:p>
          <a:p>
            <a:pPr marL="812800" indent="-812800" eaLnBrk="1" hangingPunct="1">
              <a:buClr>
                <a:schemeClr val="tx1"/>
              </a:buClr>
              <a:buSzPct val="95000"/>
              <a:buFont typeface="Wingdings" pitchFamily="2" charset="2"/>
              <a:buAutoNum type="romanUcPeriod"/>
            </a:pPr>
            <a:r>
              <a:rPr lang="en-US" sz="4000" b="1" dirty="0">
                <a:effectLst>
                  <a:glow rad="228600">
                    <a:schemeClr val="bg2"/>
                  </a:glow>
                </a:effectLst>
                <a:latin typeface="Arial" charset="0"/>
              </a:rPr>
              <a:t>The foundation of the family.</a:t>
            </a:r>
            <a:endParaRPr lang="en-US" sz="4800" b="1" dirty="0">
              <a:effectLst>
                <a:glow rad="228600">
                  <a:schemeClr val="bg2"/>
                </a:glow>
              </a:effectLst>
              <a:latin typeface="Arial" charset="0"/>
            </a:endParaRPr>
          </a:p>
          <a:p>
            <a:pPr marL="812800" indent="-812800" eaLnBrk="1" hangingPunct="1">
              <a:buClr>
                <a:schemeClr val="tx1"/>
              </a:buClr>
              <a:buSzPct val="95000"/>
              <a:buFont typeface="Wingdings" pitchFamily="2" charset="2"/>
              <a:buAutoNum type="romanUcPeriod"/>
            </a:pPr>
            <a:r>
              <a:rPr lang="en-US" sz="4000" b="1" dirty="0">
                <a:effectLst>
                  <a:glow rad="228600">
                    <a:schemeClr val="bg2"/>
                  </a:glow>
                </a:effectLst>
                <a:latin typeface="Arial" charset="0"/>
              </a:rPr>
              <a:t>The foundation of prayer.</a:t>
            </a:r>
            <a:endParaRPr lang="en-US" sz="5400" b="1" dirty="0">
              <a:effectLst>
                <a:glow rad="228600">
                  <a:schemeClr val="bg2"/>
                </a:glow>
              </a:effectLst>
              <a:latin typeface="Arial" charset="0"/>
            </a:endParaRPr>
          </a:p>
        </p:txBody>
      </p:sp>
      <p:sp>
        <p:nvSpPr>
          <p:cNvPr id="17412" name="Rectangle 4"/>
          <p:cNvSpPr>
            <a:spLocks noGrp="1" noRot="1" noChangeArrowheads="1"/>
          </p:cNvSpPr>
          <p:nvPr>
            <p:ph type="title"/>
          </p:nvPr>
        </p:nvSpPr>
        <p:spPr>
          <a:xfrm>
            <a:off x="28357" y="304800"/>
            <a:ext cx="9171432" cy="2057400"/>
          </a:xfrm>
          <a:noFill/>
        </p:spPr>
        <p:txBody>
          <a:bodyPr/>
          <a:lstStyle/>
          <a:p>
            <a:pPr eaLnBrk="1" hangingPunct="1"/>
            <a:r>
              <a:rPr lang="en-US" sz="3600" i="1">
                <a:solidFill>
                  <a:schemeClr val="tx1"/>
                </a:solidFill>
                <a:effectLst>
                  <a:glow rad="228600">
                    <a:schemeClr val="bg2"/>
                  </a:glow>
                </a:effectLst>
                <a:latin typeface="Arial" charset="0"/>
              </a:rPr>
              <a:t>Not</a:t>
            </a:r>
            <a:r>
              <a:rPr lang="en-US" sz="3600">
                <a:solidFill>
                  <a:schemeClr val="tx1"/>
                </a:solidFill>
                <a:effectLst>
                  <a:glow rad="228600">
                    <a:schemeClr val="bg2"/>
                  </a:glow>
                </a:effectLst>
                <a:latin typeface="Arial" charset="0"/>
              </a:rPr>
              <a:t> an Expository Sermon:</a:t>
            </a:r>
            <a:br>
              <a:rPr lang="en-US" sz="3600">
                <a:solidFill>
                  <a:schemeClr val="tx1"/>
                </a:solidFill>
                <a:effectLst>
                  <a:glow rad="228600">
                    <a:schemeClr val="bg2"/>
                  </a:glow>
                </a:effectLst>
                <a:latin typeface="Arial" charset="0"/>
              </a:rPr>
            </a:br>
            <a:r>
              <a:rPr lang="en-US" sz="3600">
                <a:solidFill>
                  <a:schemeClr val="tx1"/>
                </a:solidFill>
                <a:effectLst>
                  <a:glow rad="228600">
                    <a:schemeClr val="bg2"/>
                  </a:glow>
                </a:effectLst>
                <a:latin typeface="Arial" charset="0"/>
              </a:rPr>
              <a:t>“What If the Foundations are Destroyed?”</a:t>
            </a:r>
            <a:br>
              <a:rPr lang="en-US" sz="3600">
                <a:solidFill>
                  <a:schemeClr val="tx1"/>
                </a:solidFill>
                <a:effectLst>
                  <a:glow rad="228600">
                    <a:schemeClr val="bg2"/>
                  </a:glow>
                </a:effectLst>
                <a:latin typeface="Arial" charset="0"/>
              </a:rPr>
            </a:br>
            <a:r>
              <a:rPr lang="en-US" sz="3200">
                <a:solidFill>
                  <a:schemeClr val="tx1"/>
                </a:solidFill>
                <a:effectLst>
                  <a:glow rad="228600">
                    <a:schemeClr val="bg2"/>
                  </a:glow>
                </a:effectLst>
                <a:latin typeface="Arial" charset="0"/>
              </a:rPr>
              <a:t>(Psalm 11:3)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wipe(left)">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wipe(left)">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wipe(left)">
                                      <p:cBhvr>
                                        <p:cTn id="17" dur="500"/>
                                        <p:tgtEl>
                                          <p:spTgt spid="249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eaLnBrk="1" hangingPunct="1">
              <a:defRPr/>
            </a:pPr>
            <a:r>
              <a:rPr lang="en-US" b="0" dirty="0"/>
              <a:t>Communicating the Homiletical Idea</a:t>
            </a:r>
          </a:p>
        </p:txBody>
      </p:sp>
      <p:sp>
        <p:nvSpPr>
          <p:cNvPr id="233475" name="Rectangle 3"/>
          <p:cNvSpPr>
            <a:spLocks noGrp="1" noChangeArrowheads="1"/>
          </p:cNvSpPr>
          <p:nvPr>
            <p:ph idx="1"/>
          </p:nvPr>
        </p:nvSpPr>
        <p:spPr>
          <a:xfrm>
            <a:off x="1066800" y="1600200"/>
            <a:ext cx="7391400" cy="4525963"/>
          </a:xfrm>
        </p:spPr>
        <p:txBody>
          <a:bodyPr/>
          <a:lstStyle/>
          <a:p>
            <a:pPr eaLnBrk="1" hangingPunct="1">
              <a:defRPr/>
            </a:pPr>
            <a:r>
              <a:rPr lang="en-US" dirty="0"/>
              <a:t>How many times should you repeat it?</a:t>
            </a:r>
          </a:p>
          <a:p>
            <a:pPr eaLnBrk="1" hangingPunct="1">
              <a:defRPr/>
            </a:pPr>
            <a:r>
              <a:rPr lang="en-US" dirty="0"/>
              <a:t>How can you emphasize it with techniques other than repetition?</a:t>
            </a:r>
          </a:p>
          <a:p>
            <a:pPr lvl="1" eaLnBrk="1" hangingPunct="1">
              <a:defRPr/>
            </a:pPr>
            <a:r>
              <a:rPr lang="en-US" dirty="0"/>
              <a:t>Restatement.</a:t>
            </a:r>
          </a:p>
          <a:p>
            <a:pPr lvl="1" eaLnBrk="1" hangingPunct="1">
              <a:defRPr/>
            </a:pPr>
            <a:r>
              <a:rPr lang="en-US" dirty="0"/>
              <a:t>Placement.</a:t>
            </a:r>
          </a:p>
          <a:p>
            <a:pPr lvl="1" eaLnBrk="1" hangingPunct="1">
              <a:defRPr/>
            </a:pPr>
            <a:r>
              <a:rPr lang="en-US" dirty="0"/>
              <a:t>Image.</a:t>
            </a:r>
          </a:p>
          <a:p>
            <a:pPr lvl="1" eaLnBrk="1" hangingPunct="1">
              <a:defRPr/>
            </a:pPr>
            <a:r>
              <a:rPr lang="en-US" dirty="0"/>
              <a:t>Multiple channels.</a:t>
            </a:r>
          </a:p>
          <a:p>
            <a:pPr lvl="1" eaLnBrk="1" hangingPunct="1">
              <a:defRPr/>
            </a:pPr>
            <a:r>
              <a:rPr lang="en-US" dirty="0"/>
              <a:t>Delivery.</a:t>
            </a:r>
          </a:p>
        </p:txBody>
      </p:sp>
    </p:spTree>
    <p:extLst>
      <p:ext uri="{BB962C8B-B14F-4D97-AF65-F5344CB8AC3E}">
        <p14:creationId xmlns:p14="http://schemas.microsoft.com/office/powerpoint/2010/main" val="794948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checkerboard(across)">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checkerboard(across)">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checkerboard(across)">
                                      <p:cBhvr>
                                        <p:cTn id="17" dur="500"/>
                                        <p:tgtEl>
                                          <p:spTgt spid="233475">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33475">
                                            <p:txEl>
                                              <p:pRg st="3" end="3"/>
                                            </p:txEl>
                                          </p:spTgt>
                                        </p:tgtEl>
                                        <p:attrNameLst>
                                          <p:attrName>style.visibility</p:attrName>
                                        </p:attrNameLst>
                                      </p:cBhvr>
                                      <p:to>
                                        <p:strVal val="visible"/>
                                      </p:to>
                                    </p:set>
                                    <p:animEffect transition="in" filter="checkerboard(across)">
                                      <p:cBhvr>
                                        <p:cTn id="20" dur="500"/>
                                        <p:tgtEl>
                                          <p:spTgt spid="233475">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33475">
                                            <p:txEl>
                                              <p:pRg st="4" end="4"/>
                                            </p:txEl>
                                          </p:spTgt>
                                        </p:tgtEl>
                                        <p:attrNameLst>
                                          <p:attrName>style.visibility</p:attrName>
                                        </p:attrNameLst>
                                      </p:cBhvr>
                                      <p:to>
                                        <p:strVal val="visible"/>
                                      </p:to>
                                    </p:set>
                                    <p:animEffect transition="in" filter="checkerboard(across)">
                                      <p:cBhvr>
                                        <p:cTn id="23" dur="500"/>
                                        <p:tgtEl>
                                          <p:spTgt spid="233475">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3475">
                                            <p:txEl>
                                              <p:pRg st="5" end="5"/>
                                            </p:txEl>
                                          </p:spTgt>
                                        </p:tgtEl>
                                        <p:attrNameLst>
                                          <p:attrName>style.visibility</p:attrName>
                                        </p:attrNameLst>
                                      </p:cBhvr>
                                      <p:to>
                                        <p:strVal val="visible"/>
                                      </p:to>
                                    </p:set>
                                    <p:animEffect transition="in" filter="checkerboard(across)">
                                      <p:cBhvr>
                                        <p:cTn id="26" dur="500"/>
                                        <p:tgtEl>
                                          <p:spTgt spid="233475">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33475">
                                            <p:txEl>
                                              <p:pRg st="6" end="6"/>
                                            </p:txEl>
                                          </p:spTgt>
                                        </p:tgtEl>
                                        <p:attrNameLst>
                                          <p:attrName>style.visibility</p:attrName>
                                        </p:attrNameLst>
                                      </p:cBhvr>
                                      <p:to>
                                        <p:strVal val="visible"/>
                                      </p:to>
                                    </p:set>
                                    <p:animEffect transition="in" filter="checkerboard(across)">
                                      <p:cBhvr>
                                        <p:cTn id="29" dur="500"/>
                                        <p:tgtEl>
                                          <p:spTgt spid="233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304800"/>
            <a:ext cx="7924800" cy="1431925"/>
          </a:xfrm>
        </p:spPr>
        <p:txBody>
          <a:bodyPr/>
          <a:lstStyle/>
          <a:p>
            <a:pPr eaLnBrk="1" hangingPunct="1">
              <a:defRPr/>
            </a:pPr>
            <a:r>
              <a:rPr lang="en-US" dirty="0"/>
              <a:t>Failure to emphasize the Homiletical Idea will . . .</a:t>
            </a:r>
          </a:p>
        </p:txBody>
      </p:sp>
      <p:sp>
        <p:nvSpPr>
          <p:cNvPr id="234499" name="Rectangle 3"/>
          <p:cNvSpPr>
            <a:spLocks noGrp="1" noChangeArrowheads="1"/>
          </p:cNvSpPr>
          <p:nvPr>
            <p:ph idx="1"/>
          </p:nvPr>
        </p:nvSpPr>
        <p:spPr>
          <a:xfrm>
            <a:off x="1066800" y="1981200"/>
            <a:ext cx="7543800" cy="4525963"/>
          </a:xfrm>
        </p:spPr>
        <p:txBody>
          <a:bodyPr/>
          <a:lstStyle/>
          <a:p>
            <a:pPr eaLnBrk="1" hangingPunct="1">
              <a:defRPr/>
            </a:pPr>
            <a:r>
              <a:rPr lang="en-US" dirty="0"/>
              <a:t>Prompt the audience to create their own (usually based on a smaller point that grabbed them).</a:t>
            </a:r>
          </a:p>
          <a:p>
            <a:pPr lvl="1" eaLnBrk="1" hangingPunct="1">
              <a:defRPr/>
            </a:pPr>
            <a:r>
              <a:rPr lang="en-US" dirty="0"/>
              <a:t>This is not the end of the world.</a:t>
            </a:r>
          </a:p>
          <a:p>
            <a:pPr eaLnBrk="1" hangingPunct="1">
              <a:defRPr/>
            </a:pPr>
            <a:r>
              <a:rPr lang="en-US" dirty="0"/>
              <a:t>Leave the audience in a fog.</a:t>
            </a:r>
          </a:p>
          <a:p>
            <a:pPr lvl="1" eaLnBrk="1" hangingPunct="1">
              <a:defRPr/>
            </a:pPr>
            <a:r>
              <a:rPr lang="en-US" dirty="0"/>
              <a:t>This </a:t>
            </a:r>
            <a:r>
              <a:rPr lang="en-US" i="1" dirty="0"/>
              <a:t>is</a:t>
            </a:r>
            <a:r>
              <a:rPr lang="en-US" dirty="0"/>
              <a:t> the end of the world.</a:t>
            </a:r>
          </a:p>
        </p:txBody>
      </p:sp>
    </p:spTree>
    <p:extLst>
      <p:ext uri="{BB962C8B-B14F-4D97-AF65-F5344CB8AC3E}">
        <p14:creationId xmlns:p14="http://schemas.microsoft.com/office/powerpoint/2010/main" val="32115290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checkerboard(across)">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checkerboard(across)">
                                      <p:cBhvr>
                                        <p:cTn id="12" dur="500"/>
                                        <p:tgtEl>
                                          <p:spTgt spid="234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Effect transition="in" filter="checkerboard(across)">
                                      <p:cBhvr>
                                        <p:cTn id="17" dur="500"/>
                                        <p:tgtEl>
                                          <p:spTgt spid="234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4499">
                                            <p:txEl>
                                              <p:pRg st="3" end="3"/>
                                            </p:txEl>
                                          </p:spTgt>
                                        </p:tgtEl>
                                        <p:attrNameLst>
                                          <p:attrName>style.visibility</p:attrName>
                                        </p:attrNameLst>
                                      </p:cBhvr>
                                      <p:to>
                                        <p:strVal val="visible"/>
                                      </p:to>
                                    </p:set>
                                    <p:animEffect transition="in" filter="checkerboard(across)">
                                      <p:cBhvr>
                                        <p:cTn id="22" dur="500"/>
                                        <p:tgtEl>
                                          <p:spTgt spid="234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848600" cy="4572000"/>
          </a:xfrm>
        </p:spPr>
        <p:txBody>
          <a:bodyPr/>
          <a:lstStyle/>
          <a:p>
            <a:pPr>
              <a:defRPr/>
            </a:pPr>
            <a:r>
              <a:rPr lang="en-US" sz="3600" b="0" dirty="0"/>
              <a:t>Note: To state the homiletical idea, you often have to travel through theology. Discover the “timeless truths” about God and humanity.</a:t>
            </a:r>
            <a:br>
              <a:rPr lang="en-US" sz="4000" b="0" dirty="0"/>
            </a:br>
            <a:endParaRPr lang="en-US" sz="4000" b="0" dirty="0"/>
          </a:p>
        </p:txBody>
      </p:sp>
    </p:spTree>
    <p:extLst>
      <p:ext uri="{BB962C8B-B14F-4D97-AF65-F5344CB8AC3E}">
        <p14:creationId xmlns:p14="http://schemas.microsoft.com/office/powerpoint/2010/main" val="53177367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52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en-US" sz="2600" dirty="0">
                <a:solidFill>
                  <a:schemeClr val="bg1"/>
                </a:solidFill>
                <a:latin typeface="Times New Roman" pitchFamily="18" charset="0"/>
              </a:rPr>
              <a:t>Textual</a:t>
            </a:r>
          </a:p>
          <a:p>
            <a:pPr algn="ctr"/>
            <a:r>
              <a:rPr lang="en-US" sz="2600" u="sng" dirty="0">
                <a:solidFill>
                  <a:schemeClr val="bg1"/>
                </a:solidFill>
                <a:latin typeface="Times New Roman" pitchFamily="18" charset="0"/>
              </a:rPr>
              <a:t>Message</a:t>
            </a:r>
          </a:p>
          <a:p>
            <a:endParaRPr lang="en-US" sz="900" u="sng" dirty="0">
              <a:solidFill>
                <a:schemeClr val="bg1"/>
              </a:solidFill>
              <a:latin typeface="Times New Roman" pitchFamily="18" charset="0"/>
            </a:endParaRPr>
          </a:p>
          <a:p>
            <a:pPr algn="ctr"/>
            <a:r>
              <a:rPr lang="en-US" i="1" dirty="0">
                <a:solidFill>
                  <a:schemeClr val="bg1"/>
                </a:solidFill>
                <a:latin typeface="Times New Roman" pitchFamily="18" charset="0"/>
              </a:rPr>
              <a:t>What did God say</a:t>
            </a:r>
          </a:p>
          <a:p>
            <a:pPr algn="ctr"/>
            <a:r>
              <a:rPr lang="en-US" i="1" dirty="0">
                <a:solidFill>
                  <a:schemeClr val="bg1"/>
                </a:solidFill>
                <a:latin typeface="Times New Roman" pitchFamily="18" charset="0"/>
              </a:rPr>
              <a:t>and how did  He </a:t>
            </a:r>
          </a:p>
          <a:p>
            <a:pPr algn="ctr"/>
            <a:r>
              <a:rPr lang="en-US" i="1" dirty="0">
                <a:solidFill>
                  <a:schemeClr val="bg1"/>
                </a:solidFill>
                <a:latin typeface="Times New Roman" pitchFamily="18" charset="0"/>
              </a:rPr>
              <a:t>say it?</a:t>
            </a:r>
          </a:p>
          <a:p>
            <a:endParaRPr lang="en-US" sz="1600" i="1" dirty="0">
              <a:solidFill>
                <a:schemeClr val="bg1"/>
              </a:solidFill>
              <a:latin typeface="Times New Roman" pitchFamily="18" charset="0"/>
            </a:endParaRPr>
          </a:p>
          <a:p>
            <a:endParaRPr lang="en-US" dirty="0">
              <a:solidFill>
                <a:schemeClr val="bg1"/>
              </a:solidFill>
              <a:latin typeface="Times New Roman" pitchFamily="18" charset="0"/>
            </a:endParaRPr>
          </a:p>
        </p:txBody>
      </p:sp>
      <p:sp>
        <p:nvSpPr>
          <p:cNvPr id="40963" name="Rectangle 236"/>
          <p:cNvSpPr>
            <a:spLocks noChangeArrowheads="1"/>
          </p:cNvSpPr>
          <p:nvPr/>
        </p:nvSpPr>
        <p:spPr bwMode="auto">
          <a:xfrm>
            <a:off x="201613" y="5045075"/>
            <a:ext cx="92075" cy="195263"/>
          </a:xfrm>
          <a:prstGeom prst="rect">
            <a:avLst/>
          </a:prstGeom>
          <a:noFill/>
          <a:ln w="9525">
            <a:noFill/>
            <a:miter lim="800000"/>
            <a:headEnd/>
            <a:tailEnd/>
          </a:ln>
        </p:spPr>
        <p:txBody>
          <a:bodyPr wrap="none" lIns="0" tIns="0" rIns="0" bIns="0">
            <a:spAutoFit/>
          </a:bodyPr>
          <a:lstStyle/>
          <a:p>
            <a:r>
              <a:rPr lang="en-US" sz="1000">
                <a:solidFill>
                  <a:srgbClr val="000000"/>
                </a:solidFill>
                <a:latin typeface="Times New Roman" pitchFamily="18" charset="0"/>
              </a:rPr>
              <a:t> </a:t>
            </a:r>
            <a:endParaRPr lang="en-US">
              <a:solidFill>
                <a:prstClr val="black"/>
              </a:solidFill>
              <a:latin typeface="Tahoma" pitchFamily="34" charset="0"/>
            </a:endParaRPr>
          </a:p>
        </p:txBody>
      </p:sp>
      <p:sp>
        <p:nvSpPr>
          <p:cNvPr id="40964" name="Rectangle 237"/>
          <p:cNvSpPr>
            <a:spLocks noChangeArrowheads="1"/>
          </p:cNvSpPr>
          <p:nvPr/>
        </p:nvSpPr>
        <p:spPr bwMode="auto">
          <a:xfrm>
            <a:off x="3629025" y="5045075"/>
            <a:ext cx="92075" cy="195263"/>
          </a:xfrm>
          <a:prstGeom prst="rect">
            <a:avLst/>
          </a:prstGeom>
          <a:noFill/>
          <a:ln w="9525">
            <a:noFill/>
            <a:miter lim="800000"/>
            <a:headEnd/>
            <a:tailEnd/>
          </a:ln>
        </p:spPr>
        <p:txBody>
          <a:bodyPr wrap="none" lIns="0" tIns="0" rIns="0" bIns="0">
            <a:spAutoFit/>
          </a:bodyPr>
          <a:lstStyle/>
          <a:p>
            <a:r>
              <a:rPr lang="en-US" sz="1000">
                <a:solidFill>
                  <a:srgbClr val="000000"/>
                </a:solidFill>
                <a:latin typeface="Times New Roman" pitchFamily="18" charset="0"/>
              </a:rPr>
              <a:t> </a:t>
            </a:r>
            <a:endParaRPr lang="en-US">
              <a:solidFill>
                <a:prstClr val="black"/>
              </a:solidFill>
              <a:latin typeface="Tahoma" pitchFamily="34" charset="0"/>
            </a:endParaRPr>
          </a:p>
        </p:txBody>
      </p:sp>
      <p:sp>
        <p:nvSpPr>
          <p:cNvPr id="40965" name="Rectangle 238"/>
          <p:cNvSpPr>
            <a:spLocks noChangeArrowheads="1"/>
          </p:cNvSpPr>
          <p:nvPr/>
        </p:nvSpPr>
        <p:spPr bwMode="auto">
          <a:xfrm>
            <a:off x="6946900" y="5045075"/>
            <a:ext cx="92075" cy="195263"/>
          </a:xfrm>
          <a:prstGeom prst="rect">
            <a:avLst/>
          </a:prstGeom>
          <a:noFill/>
          <a:ln w="9525">
            <a:noFill/>
            <a:miter lim="800000"/>
            <a:headEnd/>
            <a:tailEnd/>
          </a:ln>
        </p:spPr>
        <p:txBody>
          <a:bodyPr wrap="none" lIns="0" tIns="0" rIns="0" bIns="0">
            <a:spAutoFit/>
          </a:bodyPr>
          <a:lstStyle/>
          <a:p>
            <a:r>
              <a:rPr lang="en-US" sz="1000">
                <a:solidFill>
                  <a:srgbClr val="000000"/>
                </a:solidFill>
                <a:latin typeface="Times New Roman" pitchFamily="18" charset="0"/>
              </a:rPr>
              <a:t> </a:t>
            </a:r>
            <a:endParaRPr lang="en-US">
              <a:solidFill>
                <a:prstClr val="black"/>
              </a:solidFill>
              <a:latin typeface="Tahoma" pitchFamily="34" charset="0"/>
            </a:endParaRPr>
          </a:p>
        </p:txBody>
      </p:sp>
      <p:sp>
        <p:nvSpPr>
          <p:cNvPr id="40966" name="Freeform 239"/>
          <p:cNvSpPr>
            <a:spLocks/>
          </p:cNvSpPr>
          <p:nvPr/>
        </p:nvSpPr>
        <p:spPr bwMode="auto">
          <a:xfrm>
            <a:off x="5476875" y="544513"/>
            <a:ext cx="1547813" cy="901700"/>
          </a:xfrm>
          <a:custGeom>
            <a:avLst/>
            <a:gdLst>
              <a:gd name="T0" fmla="*/ 2147483647 w 1952"/>
              <a:gd name="T1" fmla="*/ 2147483647 h 1137"/>
              <a:gd name="T2" fmla="*/ 2147483647 w 1952"/>
              <a:gd name="T3" fmla="*/ 2147483647 h 1137"/>
              <a:gd name="T4" fmla="*/ 2147483647 w 1952"/>
              <a:gd name="T5" fmla="*/ 2147483647 h 1137"/>
              <a:gd name="T6" fmla="*/ 2147483647 w 1952"/>
              <a:gd name="T7" fmla="*/ 2147483647 h 1137"/>
              <a:gd name="T8" fmla="*/ 2147483647 w 1952"/>
              <a:gd name="T9" fmla="*/ 2147483647 h 1137"/>
              <a:gd name="T10" fmla="*/ 2147483647 w 1952"/>
              <a:gd name="T11" fmla="*/ 2147483647 h 1137"/>
              <a:gd name="T12" fmla="*/ 2147483647 w 1952"/>
              <a:gd name="T13" fmla="*/ 2147483647 h 1137"/>
              <a:gd name="T14" fmla="*/ 2147483647 w 1952"/>
              <a:gd name="T15" fmla="*/ 2147483647 h 1137"/>
              <a:gd name="T16" fmla="*/ 2147483647 w 1952"/>
              <a:gd name="T17" fmla="*/ 2147483647 h 1137"/>
              <a:gd name="T18" fmla="*/ 2147483647 w 1952"/>
              <a:gd name="T19" fmla="*/ 2147483647 h 1137"/>
              <a:gd name="T20" fmla="*/ 2147483647 w 1952"/>
              <a:gd name="T21" fmla="*/ 2147483647 h 1137"/>
              <a:gd name="T22" fmla="*/ 2147483647 w 1952"/>
              <a:gd name="T23" fmla="*/ 2147483647 h 1137"/>
              <a:gd name="T24" fmla="*/ 2147483647 w 1952"/>
              <a:gd name="T25" fmla="*/ 2147483647 h 1137"/>
              <a:gd name="T26" fmla="*/ 2147483647 w 1952"/>
              <a:gd name="T27" fmla="*/ 2147483647 h 1137"/>
              <a:gd name="T28" fmla="*/ 2147483647 w 1952"/>
              <a:gd name="T29" fmla="*/ 2147483647 h 1137"/>
              <a:gd name="T30" fmla="*/ 2147483647 w 1952"/>
              <a:gd name="T31" fmla="*/ 2147483647 h 1137"/>
              <a:gd name="T32" fmla="*/ 0 w 1952"/>
              <a:gd name="T33" fmla="*/ 2147483647 h 1137"/>
              <a:gd name="T34" fmla="*/ 2147483647 w 1952"/>
              <a:gd name="T35" fmla="*/ 2147483647 h 1137"/>
              <a:gd name="T36" fmla="*/ 2147483647 w 1952"/>
              <a:gd name="T37" fmla="*/ 2147483647 h 1137"/>
              <a:gd name="T38" fmla="*/ 2147483647 w 1952"/>
              <a:gd name="T39" fmla="*/ 2147483647 h 1137"/>
              <a:gd name="T40" fmla="*/ 2147483647 w 1952"/>
              <a:gd name="T41" fmla="*/ 2147483647 h 1137"/>
              <a:gd name="T42" fmla="*/ 2147483647 w 1952"/>
              <a:gd name="T43" fmla="*/ 2147483647 h 1137"/>
              <a:gd name="T44" fmla="*/ 2147483647 w 1952"/>
              <a:gd name="T45" fmla="*/ 2147483647 h 1137"/>
              <a:gd name="T46" fmla="*/ 2147483647 w 1952"/>
              <a:gd name="T47" fmla="*/ 2147483647 h 1137"/>
              <a:gd name="T48" fmla="*/ 2147483647 w 1952"/>
              <a:gd name="T49" fmla="*/ 2147483647 h 1137"/>
              <a:gd name="T50" fmla="*/ 2147483647 w 1952"/>
              <a:gd name="T51" fmla="*/ 2147483647 h 1137"/>
              <a:gd name="T52" fmla="*/ 2147483647 w 1952"/>
              <a:gd name="T53" fmla="*/ 2147483647 h 1137"/>
              <a:gd name="T54" fmla="*/ 2147483647 w 1952"/>
              <a:gd name="T55" fmla="*/ 2147483647 h 1137"/>
              <a:gd name="T56" fmla="*/ 2147483647 w 1952"/>
              <a:gd name="T57" fmla="*/ 2147483647 h 1137"/>
              <a:gd name="T58" fmla="*/ 2147483647 w 1952"/>
              <a:gd name="T59" fmla="*/ 2147483647 h 1137"/>
              <a:gd name="T60" fmla="*/ 2147483647 w 1952"/>
              <a:gd name="T61" fmla="*/ 2147483647 h 1137"/>
              <a:gd name="T62" fmla="*/ 2147483647 w 1952"/>
              <a:gd name="T63" fmla="*/ 2147483647 h 1137"/>
              <a:gd name="T64" fmla="*/ 2147483647 w 1952"/>
              <a:gd name="T65" fmla="*/ 2147483647 h 1137"/>
              <a:gd name="T66" fmla="*/ 2147483647 w 1952"/>
              <a:gd name="T67" fmla="*/ 0 h 1137"/>
              <a:gd name="T68" fmla="*/ 2147483647 w 1952"/>
              <a:gd name="T69" fmla="*/ 2147483647 h 1137"/>
              <a:gd name="T70" fmla="*/ 2147483647 w 1952"/>
              <a:gd name="T71" fmla="*/ 2147483647 h 1137"/>
              <a:gd name="T72" fmla="*/ 2147483647 w 1952"/>
              <a:gd name="T73" fmla="*/ 2147483647 h 1137"/>
              <a:gd name="T74" fmla="*/ 2147483647 w 1952"/>
              <a:gd name="T75" fmla="*/ 2147483647 h 1137"/>
              <a:gd name="T76" fmla="*/ 2147483647 w 1952"/>
              <a:gd name="T77" fmla="*/ 2147483647 h 1137"/>
              <a:gd name="T78" fmla="*/ 2147483647 w 1952"/>
              <a:gd name="T79" fmla="*/ 2147483647 h 1137"/>
              <a:gd name="T80" fmla="*/ 2147483647 w 1952"/>
              <a:gd name="T81" fmla="*/ 2147483647 h 1137"/>
              <a:gd name="T82" fmla="*/ 2147483647 w 1952"/>
              <a:gd name="T83" fmla="*/ 2147483647 h 1137"/>
              <a:gd name="T84" fmla="*/ 2147483647 w 1952"/>
              <a:gd name="T85" fmla="*/ 2147483647 h 1137"/>
              <a:gd name="T86" fmla="*/ 2147483647 w 1952"/>
              <a:gd name="T87" fmla="*/ 2147483647 h 1137"/>
              <a:gd name="T88" fmla="*/ 2147483647 w 1952"/>
              <a:gd name="T89" fmla="*/ 2147483647 h 1137"/>
              <a:gd name="T90" fmla="*/ 2147483647 w 1952"/>
              <a:gd name="T91" fmla="*/ 2147483647 h 1137"/>
              <a:gd name="T92" fmla="*/ 2147483647 w 1952"/>
              <a:gd name="T93" fmla="*/ 2147483647 h 1137"/>
              <a:gd name="T94" fmla="*/ 2147483647 w 1952"/>
              <a:gd name="T95" fmla="*/ 2147483647 h 1137"/>
              <a:gd name="T96" fmla="*/ 2147483647 w 1952"/>
              <a:gd name="T97" fmla="*/ 2147483647 h 1137"/>
              <a:gd name="T98" fmla="*/ 2147483647 w 1952"/>
              <a:gd name="T99" fmla="*/ 2147483647 h 1137"/>
              <a:gd name="T100" fmla="*/ 2147483647 w 1952"/>
              <a:gd name="T101" fmla="*/ 2147483647 h 1137"/>
              <a:gd name="T102" fmla="*/ 2147483647 w 1952"/>
              <a:gd name="T103" fmla="*/ 2147483647 h 1137"/>
              <a:gd name="T104" fmla="*/ 2147483647 w 1952"/>
              <a:gd name="T105" fmla="*/ 2147483647 h 1137"/>
              <a:gd name="T106" fmla="*/ 2147483647 w 1952"/>
              <a:gd name="T107" fmla="*/ 2147483647 h 1137"/>
              <a:gd name="T108" fmla="*/ 2147483647 w 1952"/>
              <a:gd name="T109" fmla="*/ 2147483647 h 1137"/>
              <a:gd name="T110" fmla="*/ 2147483647 w 1952"/>
              <a:gd name="T111" fmla="*/ 2147483647 h 1137"/>
              <a:gd name="T112" fmla="*/ 2147483647 w 1952"/>
              <a:gd name="T113" fmla="*/ 2147483647 h 1137"/>
              <a:gd name="T114" fmla="*/ 2147483647 w 1952"/>
              <a:gd name="T115" fmla="*/ 2147483647 h 1137"/>
              <a:gd name="T116" fmla="*/ 2147483647 w 1952"/>
              <a:gd name="T117" fmla="*/ 2147483647 h 1137"/>
              <a:gd name="T118" fmla="*/ 2147483647 w 1952"/>
              <a:gd name="T119" fmla="*/ 2147483647 h 11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2"/>
              <a:gd name="T181" fmla="*/ 0 h 1137"/>
              <a:gd name="T182" fmla="*/ 1952 w 1952"/>
              <a:gd name="T183" fmla="*/ 1137 h 11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2" h="1137">
                <a:moveTo>
                  <a:pt x="794" y="421"/>
                </a:moveTo>
                <a:lnTo>
                  <a:pt x="780" y="441"/>
                </a:lnTo>
                <a:lnTo>
                  <a:pt x="780" y="459"/>
                </a:lnTo>
                <a:lnTo>
                  <a:pt x="780" y="1137"/>
                </a:lnTo>
                <a:lnTo>
                  <a:pt x="559" y="1137"/>
                </a:lnTo>
                <a:lnTo>
                  <a:pt x="559" y="492"/>
                </a:lnTo>
                <a:lnTo>
                  <a:pt x="555" y="499"/>
                </a:lnTo>
                <a:lnTo>
                  <a:pt x="547" y="509"/>
                </a:lnTo>
                <a:lnTo>
                  <a:pt x="536" y="522"/>
                </a:lnTo>
                <a:lnTo>
                  <a:pt x="525" y="535"/>
                </a:lnTo>
                <a:lnTo>
                  <a:pt x="512" y="548"/>
                </a:lnTo>
                <a:lnTo>
                  <a:pt x="501" y="562"/>
                </a:lnTo>
                <a:lnTo>
                  <a:pt x="492" y="572"/>
                </a:lnTo>
                <a:lnTo>
                  <a:pt x="485" y="580"/>
                </a:lnTo>
                <a:lnTo>
                  <a:pt x="485" y="889"/>
                </a:lnTo>
                <a:lnTo>
                  <a:pt x="457" y="889"/>
                </a:lnTo>
                <a:lnTo>
                  <a:pt x="457" y="605"/>
                </a:lnTo>
                <a:lnTo>
                  <a:pt x="452" y="609"/>
                </a:lnTo>
                <a:lnTo>
                  <a:pt x="444" y="617"/>
                </a:lnTo>
                <a:lnTo>
                  <a:pt x="431" y="629"/>
                </a:lnTo>
                <a:lnTo>
                  <a:pt x="418" y="643"/>
                </a:lnTo>
                <a:lnTo>
                  <a:pt x="404" y="655"/>
                </a:lnTo>
                <a:lnTo>
                  <a:pt x="390" y="668"/>
                </a:lnTo>
                <a:lnTo>
                  <a:pt x="379" y="678"/>
                </a:lnTo>
                <a:lnTo>
                  <a:pt x="371" y="685"/>
                </a:lnTo>
                <a:lnTo>
                  <a:pt x="371" y="889"/>
                </a:lnTo>
                <a:lnTo>
                  <a:pt x="343" y="889"/>
                </a:lnTo>
                <a:lnTo>
                  <a:pt x="343" y="710"/>
                </a:lnTo>
                <a:lnTo>
                  <a:pt x="338" y="715"/>
                </a:lnTo>
                <a:lnTo>
                  <a:pt x="330" y="723"/>
                </a:lnTo>
                <a:lnTo>
                  <a:pt x="319" y="731"/>
                </a:lnTo>
                <a:lnTo>
                  <a:pt x="306" y="741"/>
                </a:lnTo>
                <a:lnTo>
                  <a:pt x="294" y="752"/>
                </a:lnTo>
                <a:lnTo>
                  <a:pt x="283" y="761"/>
                </a:lnTo>
                <a:lnTo>
                  <a:pt x="273" y="769"/>
                </a:lnTo>
                <a:lnTo>
                  <a:pt x="265" y="775"/>
                </a:lnTo>
                <a:lnTo>
                  <a:pt x="265" y="889"/>
                </a:lnTo>
                <a:lnTo>
                  <a:pt x="238" y="889"/>
                </a:lnTo>
                <a:lnTo>
                  <a:pt x="238" y="793"/>
                </a:lnTo>
                <a:lnTo>
                  <a:pt x="225" y="802"/>
                </a:lnTo>
                <a:lnTo>
                  <a:pt x="206" y="815"/>
                </a:lnTo>
                <a:lnTo>
                  <a:pt x="184" y="830"/>
                </a:lnTo>
                <a:lnTo>
                  <a:pt x="160" y="844"/>
                </a:lnTo>
                <a:lnTo>
                  <a:pt x="132" y="859"/>
                </a:lnTo>
                <a:lnTo>
                  <a:pt x="106" y="871"/>
                </a:lnTo>
                <a:lnTo>
                  <a:pt x="81" y="882"/>
                </a:lnTo>
                <a:lnTo>
                  <a:pt x="61" y="889"/>
                </a:lnTo>
                <a:lnTo>
                  <a:pt x="559" y="889"/>
                </a:lnTo>
                <a:lnTo>
                  <a:pt x="559" y="922"/>
                </a:lnTo>
                <a:lnTo>
                  <a:pt x="0" y="922"/>
                </a:lnTo>
                <a:lnTo>
                  <a:pt x="0" y="890"/>
                </a:lnTo>
                <a:lnTo>
                  <a:pt x="37" y="878"/>
                </a:lnTo>
                <a:lnTo>
                  <a:pt x="77" y="862"/>
                </a:lnTo>
                <a:lnTo>
                  <a:pt x="117" y="841"/>
                </a:lnTo>
                <a:lnTo>
                  <a:pt x="160" y="817"/>
                </a:lnTo>
                <a:lnTo>
                  <a:pt x="201" y="790"/>
                </a:lnTo>
                <a:lnTo>
                  <a:pt x="243" y="760"/>
                </a:lnTo>
                <a:lnTo>
                  <a:pt x="284" y="729"/>
                </a:lnTo>
                <a:lnTo>
                  <a:pt x="326" y="695"/>
                </a:lnTo>
                <a:lnTo>
                  <a:pt x="364" y="662"/>
                </a:lnTo>
                <a:lnTo>
                  <a:pt x="402" y="628"/>
                </a:lnTo>
                <a:lnTo>
                  <a:pt x="438" y="593"/>
                </a:lnTo>
                <a:lnTo>
                  <a:pt x="471" y="560"/>
                </a:lnTo>
                <a:lnTo>
                  <a:pt x="501" y="526"/>
                </a:lnTo>
                <a:lnTo>
                  <a:pt x="529" y="495"/>
                </a:lnTo>
                <a:lnTo>
                  <a:pt x="552" y="468"/>
                </a:lnTo>
                <a:lnTo>
                  <a:pt x="571" y="441"/>
                </a:lnTo>
                <a:lnTo>
                  <a:pt x="559" y="421"/>
                </a:lnTo>
                <a:lnTo>
                  <a:pt x="559" y="156"/>
                </a:lnTo>
                <a:lnTo>
                  <a:pt x="577" y="128"/>
                </a:lnTo>
                <a:lnTo>
                  <a:pt x="593" y="156"/>
                </a:lnTo>
                <a:lnTo>
                  <a:pt x="596" y="154"/>
                </a:lnTo>
                <a:lnTo>
                  <a:pt x="606" y="146"/>
                </a:lnTo>
                <a:lnTo>
                  <a:pt x="618" y="134"/>
                </a:lnTo>
                <a:lnTo>
                  <a:pt x="632" y="117"/>
                </a:lnTo>
                <a:lnTo>
                  <a:pt x="645" y="95"/>
                </a:lnTo>
                <a:lnTo>
                  <a:pt x="658" y="68"/>
                </a:lnTo>
                <a:lnTo>
                  <a:pt x="667" y="37"/>
                </a:lnTo>
                <a:lnTo>
                  <a:pt x="670" y="0"/>
                </a:lnTo>
                <a:lnTo>
                  <a:pt x="673" y="37"/>
                </a:lnTo>
                <a:lnTo>
                  <a:pt x="682" y="68"/>
                </a:lnTo>
                <a:lnTo>
                  <a:pt x="693" y="95"/>
                </a:lnTo>
                <a:lnTo>
                  <a:pt x="709" y="117"/>
                </a:lnTo>
                <a:lnTo>
                  <a:pt x="722" y="134"/>
                </a:lnTo>
                <a:lnTo>
                  <a:pt x="733" y="146"/>
                </a:lnTo>
                <a:lnTo>
                  <a:pt x="743" y="154"/>
                </a:lnTo>
                <a:lnTo>
                  <a:pt x="746" y="156"/>
                </a:lnTo>
                <a:lnTo>
                  <a:pt x="763" y="128"/>
                </a:lnTo>
                <a:lnTo>
                  <a:pt x="780" y="156"/>
                </a:lnTo>
                <a:lnTo>
                  <a:pt x="780" y="351"/>
                </a:lnTo>
                <a:lnTo>
                  <a:pt x="1172" y="351"/>
                </a:lnTo>
                <a:lnTo>
                  <a:pt x="1172" y="156"/>
                </a:lnTo>
                <a:lnTo>
                  <a:pt x="1190" y="128"/>
                </a:lnTo>
                <a:lnTo>
                  <a:pt x="1208" y="156"/>
                </a:lnTo>
                <a:lnTo>
                  <a:pt x="1211" y="154"/>
                </a:lnTo>
                <a:lnTo>
                  <a:pt x="1220" y="146"/>
                </a:lnTo>
                <a:lnTo>
                  <a:pt x="1231" y="134"/>
                </a:lnTo>
                <a:lnTo>
                  <a:pt x="1246" y="117"/>
                </a:lnTo>
                <a:lnTo>
                  <a:pt x="1260" y="95"/>
                </a:lnTo>
                <a:lnTo>
                  <a:pt x="1271" y="68"/>
                </a:lnTo>
                <a:lnTo>
                  <a:pt x="1281" y="37"/>
                </a:lnTo>
                <a:lnTo>
                  <a:pt x="1284" y="0"/>
                </a:lnTo>
                <a:lnTo>
                  <a:pt x="1286" y="37"/>
                </a:lnTo>
                <a:lnTo>
                  <a:pt x="1296" y="68"/>
                </a:lnTo>
                <a:lnTo>
                  <a:pt x="1307" y="95"/>
                </a:lnTo>
                <a:lnTo>
                  <a:pt x="1322" y="117"/>
                </a:lnTo>
                <a:lnTo>
                  <a:pt x="1336" y="134"/>
                </a:lnTo>
                <a:lnTo>
                  <a:pt x="1347" y="146"/>
                </a:lnTo>
                <a:lnTo>
                  <a:pt x="1356" y="154"/>
                </a:lnTo>
                <a:lnTo>
                  <a:pt x="1359" y="156"/>
                </a:lnTo>
                <a:lnTo>
                  <a:pt x="1377" y="128"/>
                </a:lnTo>
                <a:lnTo>
                  <a:pt x="1395" y="156"/>
                </a:lnTo>
                <a:lnTo>
                  <a:pt x="1395" y="421"/>
                </a:lnTo>
                <a:lnTo>
                  <a:pt x="1381" y="441"/>
                </a:lnTo>
                <a:lnTo>
                  <a:pt x="1400" y="468"/>
                </a:lnTo>
                <a:lnTo>
                  <a:pt x="1423" y="495"/>
                </a:lnTo>
                <a:lnTo>
                  <a:pt x="1451" y="526"/>
                </a:lnTo>
                <a:lnTo>
                  <a:pt x="1481" y="560"/>
                </a:lnTo>
                <a:lnTo>
                  <a:pt x="1515" y="593"/>
                </a:lnTo>
                <a:lnTo>
                  <a:pt x="1551" y="628"/>
                </a:lnTo>
                <a:lnTo>
                  <a:pt x="1588" y="662"/>
                </a:lnTo>
                <a:lnTo>
                  <a:pt x="1628" y="695"/>
                </a:lnTo>
                <a:lnTo>
                  <a:pt x="1668" y="729"/>
                </a:lnTo>
                <a:lnTo>
                  <a:pt x="1710" y="760"/>
                </a:lnTo>
                <a:lnTo>
                  <a:pt x="1751" y="790"/>
                </a:lnTo>
                <a:lnTo>
                  <a:pt x="1794" y="817"/>
                </a:lnTo>
                <a:lnTo>
                  <a:pt x="1835" y="841"/>
                </a:lnTo>
                <a:lnTo>
                  <a:pt x="1875" y="862"/>
                </a:lnTo>
                <a:lnTo>
                  <a:pt x="1915" y="878"/>
                </a:lnTo>
                <a:lnTo>
                  <a:pt x="1952" y="890"/>
                </a:lnTo>
                <a:lnTo>
                  <a:pt x="1952" y="922"/>
                </a:lnTo>
                <a:lnTo>
                  <a:pt x="1395" y="922"/>
                </a:lnTo>
                <a:lnTo>
                  <a:pt x="1395" y="889"/>
                </a:lnTo>
                <a:lnTo>
                  <a:pt x="1893" y="889"/>
                </a:lnTo>
                <a:lnTo>
                  <a:pt x="1872" y="882"/>
                </a:lnTo>
                <a:lnTo>
                  <a:pt x="1848" y="871"/>
                </a:lnTo>
                <a:lnTo>
                  <a:pt x="1820" y="859"/>
                </a:lnTo>
                <a:lnTo>
                  <a:pt x="1794" y="844"/>
                </a:lnTo>
                <a:lnTo>
                  <a:pt x="1768" y="830"/>
                </a:lnTo>
                <a:lnTo>
                  <a:pt x="1746" y="815"/>
                </a:lnTo>
                <a:lnTo>
                  <a:pt x="1727" y="802"/>
                </a:lnTo>
                <a:lnTo>
                  <a:pt x="1714" y="793"/>
                </a:lnTo>
                <a:lnTo>
                  <a:pt x="1714" y="889"/>
                </a:lnTo>
                <a:lnTo>
                  <a:pt x="1688" y="889"/>
                </a:lnTo>
                <a:lnTo>
                  <a:pt x="1688" y="775"/>
                </a:lnTo>
                <a:lnTo>
                  <a:pt x="1680" y="769"/>
                </a:lnTo>
                <a:lnTo>
                  <a:pt x="1670" y="761"/>
                </a:lnTo>
                <a:lnTo>
                  <a:pt x="1660" y="752"/>
                </a:lnTo>
                <a:lnTo>
                  <a:pt x="1647" y="741"/>
                </a:lnTo>
                <a:lnTo>
                  <a:pt x="1635" y="731"/>
                </a:lnTo>
                <a:lnTo>
                  <a:pt x="1624" y="723"/>
                </a:lnTo>
                <a:lnTo>
                  <a:pt x="1616" y="715"/>
                </a:lnTo>
                <a:lnTo>
                  <a:pt x="1610" y="710"/>
                </a:lnTo>
                <a:lnTo>
                  <a:pt x="1610" y="889"/>
                </a:lnTo>
                <a:lnTo>
                  <a:pt x="1581" y="889"/>
                </a:lnTo>
                <a:lnTo>
                  <a:pt x="1581" y="685"/>
                </a:lnTo>
                <a:lnTo>
                  <a:pt x="1573" y="678"/>
                </a:lnTo>
                <a:lnTo>
                  <a:pt x="1562" y="668"/>
                </a:lnTo>
                <a:lnTo>
                  <a:pt x="1550" y="655"/>
                </a:lnTo>
                <a:lnTo>
                  <a:pt x="1535" y="643"/>
                </a:lnTo>
                <a:lnTo>
                  <a:pt x="1521" y="629"/>
                </a:lnTo>
                <a:lnTo>
                  <a:pt x="1509" y="617"/>
                </a:lnTo>
                <a:lnTo>
                  <a:pt x="1500" y="609"/>
                </a:lnTo>
                <a:lnTo>
                  <a:pt x="1495" y="605"/>
                </a:lnTo>
                <a:lnTo>
                  <a:pt x="1495" y="889"/>
                </a:lnTo>
                <a:lnTo>
                  <a:pt x="1467" y="889"/>
                </a:lnTo>
                <a:lnTo>
                  <a:pt x="1467" y="580"/>
                </a:lnTo>
                <a:lnTo>
                  <a:pt x="1461" y="572"/>
                </a:lnTo>
                <a:lnTo>
                  <a:pt x="1451" y="562"/>
                </a:lnTo>
                <a:lnTo>
                  <a:pt x="1440" y="548"/>
                </a:lnTo>
                <a:lnTo>
                  <a:pt x="1428" y="535"/>
                </a:lnTo>
                <a:lnTo>
                  <a:pt x="1417" y="522"/>
                </a:lnTo>
                <a:lnTo>
                  <a:pt x="1407" y="509"/>
                </a:lnTo>
                <a:lnTo>
                  <a:pt x="1399" y="499"/>
                </a:lnTo>
                <a:lnTo>
                  <a:pt x="1395" y="492"/>
                </a:lnTo>
                <a:lnTo>
                  <a:pt x="1395" y="1137"/>
                </a:lnTo>
                <a:lnTo>
                  <a:pt x="1172" y="1137"/>
                </a:lnTo>
                <a:lnTo>
                  <a:pt x="1172" y="459"/>
                </a:lnTo>
                <a:lnTo>
                  <a:pt x="1172" y="441"/>
                </a:lnTo>
                <a:lnTo>
                  <a:pt x="1160" y="421"/>
                </a:lnTo>
                <a:lnTo>
                  <a:pt x="794" y="421"/>
                </a:lnTo>
                <a:close/>
              </a:path>
            </a:pathLst>
          </a:custGeom>
          <a:solidFill>
            <a:srgbClr val="000000"/>
          </a:solidFill>
          <a:ln w="9525">
            <a:noFill/>
            <a:round/>
            <a:headEnd/>
            <a:tailEnd/>
          </a:ln>
        </p:spPr>
        <p:txBody>
          <a:bodyPr/>
          <a:lstStyle/>
          <a:p>
            <a:endParaRPr lang="en-US">
              <a:solidFill>
                <a:prstClr val="black"/>
              </a:solidFill>
            </a:endParaRPr>
          </a:p>
        </p:txBody>
      </p:sp>
      <p:sp>
        <p:nvSpPr>
          <p:cNvPr id="40967" name="Rectangle 240"/>
          <p:cNvSpPr>
            <a:spLocks noChangeArrowheads="1"/>
          </p:cNvSpPr>
          <p:nvPr/>
        </p:nvSpPr>
        <p:spPr bwMode="auto">
          <a:xfrm>
            <a:off x="6094413" y="1249363"/>
            <a:ext cx="312737" cy="26987"/>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40968" name="Rectangle 241"/>
          <p:cNvSpPr>
            <a:spLocks noChangeArrowheads="1"/>
          </p:cNvSpPr>
          <p:nvPr/>
        </p:nvSpPr>
        <p:spPr bwMode="auto">
          <a:xfrm>
            <a:off x="6407150" y="895350"/>
            <a:ext cx="165100" cy="12700"/>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69" name="Freeform 242"/>
          <p:cNvSpPr>
            <a:spLocks/>
          </p:cNvSpPr>
          <p:nvPr/>
        </p:nvSpPr>
        <p:spPr bwMode="auto">
          <a:xfrm>
            <a:off x="6465888" y="665163"/>
            <a:ext cx="58737" cy="71437"/>
          </a:xfrm>
          <a:custGeom>
            <a:avLst/>
            <a:gdLst>
              <a:gd name="T0" fmla="*/ 0 w 75"/>
              <a:gd name="T1" fmla="*/ 2147483647 h 90"/>
              <a:gd name="T2" fmla="*/ 0 w 75"/>
              <a:gd name="T3" fmla="*/ 2147483647 h 90"/>
              <a:gd name="T4" fmla="*/ 2147483647 w 75"/>
              <a:gd name="T5" fmla="*/ 2147483647 h 90"/>
              <a:gd name="T6" fmla="*/ 2147483647 w 75"/>
              <a:gd name="T7" fmla="*/ 2147483647 h 90"/>
              <a:gd name="T8" fmla="*/ 2147483647 w 75"/>
              <a:gd name="T9" fmla="*/ 2147483647 h 90"/>
              <a:gd name="T10" fmla="*/ 2147483647 w 75"/>
              <a:gd name="T11" fmla="*/ 0 h 90"/>
              <a:gd name="T12" fmla="*/ 2147483647 w 75"/>
              <a:gd name="T13" fmla="*/ 2147483647 h 90"/>
              <a:gd name="T14" fmla="*/ 2147483647 w 75"/>
              <a:gd name="T15" fmla="*/ 2147483647 h 90"/>
              <a:gd name="T16" fmla="*/ 2147483647 w 75"/>
              <a:gd name="T17" fmla="*/ 2147483647 h 90"/>
              <a:gd name="T18" fmla="*/ 2147483647 w 75"/>
              <a:gd name="T19" fmla="*/ 2147483647 h 90"/>
              <a:gd name="T20" fmla="*/ 2147483647 w 75"/>
              <a:gd name="T21" fmla="*/ 2147483647 h 90"/>
              <a:gd name="T22" fmla="*/ 0 w 75"/>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90"/>
              <a:gd name="T38" fmla="*/ 75 w 75"/>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90">
                <a:moveTo>
                  <a:pt x="0" y="90"/>
                </a:moveTo>
                <a:lnTo>
                  <a:pt x="0" y="47"/>
                </a:lnTo>
                <a:lnTo>
                  <a:pt x="10" y="44"/>
                </a:lnTo>
                <a:lnTo>
                  <a:pt x="22" y="36"/>
                </a:lnTo>
                <a:lnTo>
                  <a:pt x="33" y="21"/>
                </a:lnTo>
                <a:lnTo>
                  <a:pt x="38" y="0"/>
                </a:lnTo>
                <a:lnTo>
                  <a:pt x="42" y="21"/>
                </a:lnTo>
                <a:lnTo>
                  <a:pt x="53" y="36"/>
                </a:lnTo>
                <a:lnTo>
                  <a:pt x="65" y="44"/>
                </a:lnTo>
                <a:lnTo>
                  <a:pt x="75" y="47"/>
                </a:lnTo>
                <a:lnTo>
                  <a:pt x="75" y="90"/>
                </a:lnTo>
                <a:lnTo>
                  <a:pt x="0" y="90"/>
                </a:lnTo>
                <a:close/>
              </a:path>
            </a:pathLst>
          </a:custGeom>
          <a:solidFill>
            <a:srgbClr val="FFFFFF"/>
          </a:solidFill>
          <a:ln w="9525">
            <a:noFill/>
            <a:round/>
            <a:headEnd/>
            <a:tailEnd/>
          </a:ln>
        </p:spPr>
        <p:txBody>
          <a:bodyPr/>
          <a:lstStyle/>
          <a:p>
            <a:endParaRPr lang="en-US">
              <a:solidFill>
                <a:prstClr val="black"/>
              </a:solidFill>
            </a:endParaRPr>
          </a:p>
        </p:txBody>
      </p:sp>
      <p:sp>
        <p:nvSpPr>
          <p:cNvPr id="40970" name="Rectangle 243"/>
          <p:cNvSpPr>
            <a:spLocks noChangeArrowheads="1"/>
          </p:cNvSpPr>
          <p:nvPr/>
        </p:nvSpPr>
        <p:spPr bwMode="auto">
          <a:xfrm>
            <a:off x="6481763"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1" name="Rectangle 244"/>
          <p:cNvSpPr>
            <a:spLocks noChangeArrowheads="1"/>
          </p:cNvSpPr>
          <p:nvPr/>
        </p:nvSpPr>
        <p:spPr bwMode="auto">
          <a:xfrm>
            <a:off x="6446838"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2" name="Rectangle 245"/>
          <p:cNvSpPr>
            <a:spLocks noChangeArrowheads="1"/>
          </p:cNvSpPr>
          <p:nvPr/>
        </p:nvSpPr>
        <p:spPr bwMode="auto">
          <a:xfrm>
            <a:off x="6518275"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3" name="Rectangle 246"/>
          <p:cNvSpPr>
            <a:spLocks noChangeArrowheads="1"/>
          </p:cNvSpPr>
          <p:nvPr/>
        </p:nvSpPr>
        <p:spPr bwMode="auto">
          <a:xfrm>
            <a:off x="6459538" y="1177925"/>
            <a:ext cx="69850" cy="74613"/>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4" name="Rectangle 247"/>
          <p:cNvSpPr>
            <a:spLocks noChangeArrowheads="1"/>
          </p:cNvSpPr>
          <p:nvPr/>
        </p:nvSpPr>
        <p:spPr bwMode="auto">
          <a:xfrm>
            <a:off x="6407150" y="995363"/>
            <a:ext cx="176213"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5" name="Rectangle 248"/>
          <p:cNvSpPr>
            <a:spLocks noChangeArrowheads="1"/>
          </p:cNvSpPr>
          <p:nvPr/>
        </p:nvSpPr>
        <p:spPr bwMode="auto">
          <a:xfrm>
            <a:off x="6407150" y="1112838"/>
            <a:ext cx="176213"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6" name="Freeform 249"/>
          <p:cNvSpPr>
            <a:spLocks/>
          </p:cNvSpPr>
          <p:nvPr/>
        </p:nvSpPr>
        <p:spPr bwMode="auto">
          <a:xfrm>
            <a:off x="6407150" y="933450"/>
            <a:ext cx="176213" cy="46038"/>
          </a:xfrm>
          <a:custGeom>
            <a:avLst/>
            <a:gdLst>
              <a:gd name="T0" fmla="*/ 2147483647 w 223"/>
              <a:gd name="T1" fmla="*/ 2147483647 h 57"/>
              <a:gd name="T2" fmla="*/ 2147483647 w 223"/>
              <a:gd name="T3" fmla="*/ 0 h 57"/>
              <a:gd name="T4" fmla="*/ 2147483647 w 223"/>
              <a:gd name="T5" fmla="*/ 0 h 57"/>
              <a:gd name="T6" fmla="*/ 2147483647 w 223"/>
              <a:gd name="T7" fmla="*/ 2147483647 h 57"/>
              <a:gd name="T8" fmla="*/ 2147483647 w 223"/>
              <a:gd name="T9" fmla="*/ 2147483647 h 57"/>
              <a:gd name="T10" fmla="*/ 2147483647 w 223"/>
              <a:gd name="T11" fmla="*/ 2147483647 h 57"/>
              <a:gd name="T12" fmla="*/ 0 w 223"/>
              <a:gd name="T13" fmla="*/ 2147483647 h 57"/>
              <a:gd name="T14" fmla="*/ 0 w 223"/>
              <a:gd name="T15" fmla="*/ 2147483647 h 57"/>
              <a:gd name="T16" fmla="*/ 2147483647 w 223"/>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57"/>
              <a:gd name="T29" fmla="*/ 223 w 223"/>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57">
                <a:moveTo>
                  <a:pt x="66" y="40"/>
                </a:moveTo>
                <a:lnTo>
                  <a:pt x="66" y="0"/>
                </a:lnTo>
                <a:lnTo>
                  <a:pt x="157" y="0"/>
                </a:lnTo>
                <a:lnTo>
                  <a:pt x="157" y="40"/>
                </a:lnTo>
                <a:lnTo>
                  <a:pt x="223" y="40"/>
                </a:lnTo>
                <a:lnTo>
                  <a:pt x="223" y="57"/>
                </a:lnTo>
                <a:lnTo>
                  <a:pt x="0" y="57"/>
                </a:lnTo>
                <a:lnTo>
                  <a:pt x="0" y="40"/>
                </a:lnTo>
                <a:lnTo>
                  <a:pt x="66" y="40"/>
                </a:lnTo>
                <a:close/>
              </a:path>
            </a:pathLst>
          </a:custGeom>
          <a:solidFill>
            <a:srgbClr val="FFFFFF"/>
          </a:solidFill>
          <a:ln w="9525">
            <a:noFill/>
            <a:round/>
            <a:headEnd/>
            <a:tailEnd/>
          </a:ln>
        </p:spPr>
        <p:txBody>
          <a:bodyPr/>
          <a:lstStyle/>
          <a:p>
            <a:endParaRPr lang="en-US">
              <a:solidFill>
                <a:prstClr val="black"/>
              </a:solidFill>
            </a:endParaRPr>
          </a:p>
        </p:txBody>
      </p:sp>
      <p:sp>
        <p:nvSpPr>
          <p:cNvPr id="40977" name="Freeform 250"/>
          <p:cNvSpPr>
            <a:spLocks/>
          </p:cNvSpPr>
          <p:nvPr/>
        </p:nvSpPr>
        <p:spPr bwMode="auto">
          <a:xfrm>
            <a:off x="6407150" y="1047750"/>
            <a:ext cx="176213" cy="44450"/>
          </a:xfrm>
          <a:custGeom>
            <a:avLst/>
            <a:gdLst>
              <a:gd name="T0" fmla="*/ 2147483647 w 223"/>
              <a:gd name="T1" fmla="*/ 2147483647 h 56"/>
              <a:gd name="T2" fmla="*/ 2147483647 w 223"/>
              <a:gd name="T3" fmla="*/ 0 h 56"/>
              <a:gd name="T4" fmla="*/ 2147483647 w 223"/>
              <a:gd name="T5" fmla="*/ 0 h 56"/>
              <a:gd name="T6" fmla="*/ 2147483647 w 223"/>
              <a:gd name="T7" fmla="*/ 2147483647 h 56"/>
              <a:gd name="T8" fmla="*/ 2147483647 w 223"/>
              <a:gd name="T9" fmla="*/ 2147483647 h 56"/>
              <a:gd name="T10" fmla="*/ 2147483647 w 223"/>
              <a:gd name="T11" fmla="*/ 2147483647 h 56"/>
              <a:gd name="T12" fmla="*/ 0 w 223"/>
              <a:gd name="T13" fmla="*/ 2147483647 h 56"/>
              <a:gd name="T14" fmla="*/ 0 w 223"/>
              <a:gd name="T15" fmla="*/ 2147483647 h 56"/>
              <a:gd name="T16" fmla="*/ 2147483647 w 223"/>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56"/>
              <a:gd name="T29" fmla="*/ 223 w 22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56">
                <a:moveTo>
                  <a:pt x="66" y="39"/>
                </a:moveTo>
                <a:lnTo>
                  <a:pt x="66" y="0"/>
                </a:lnTo>
                <a:lnTo>
                  <a:pt x="157" y="0"/>
                </a:lnTo>
                <a:lnTo>
                  <a:pt x="157" y="39"/>
                </a:lnTo>
                <a:lnTo>
                  <a:pt x="223" y="39"/>
                </a:lnTo>
                <a:lnTo>
                  <a:pt x="223" y="56"/>
                </a:lnTo>
                <a:lnTo>
                  <a:pt x="0" y="56"/>
                </a:lnTo>
                <a:lnTo>
                  <a:pt x="0" y="39"/>
                </a:lnTo>
                <a:lnTo>
                  <a:pt x="66" y="39"/>
                </a:lnTo>
                <a:close/>
              </a:path>
            </a:pathLst>
          </a:custGeom>
          <a:solidFill>
            <a:srgbClr val="FFFFFF"/>
          </a:solidFill>
          <a:ln w="9525">
            <a:noFill/>
            <a:round/>
            <a:headEnd/>
            <a:tailEnd/>
          </a:ln>
        </p:spPr>
        <p:txBody>
          <a:bodyPr/>
          <a:lstStyle/>
          <a:p>
            <a:endParaRPr lang="en-US">
              <a:solidFill>
                <a:prstClr val="black"/>
              </a:solidFill>
            </a:endParaRPr>
          </a:p>
        </p:txBody>
      </p:sp>
      <p:sp>
        <p:nvSpPr>
          <p:cNvPr id="40978" name="Rectangle 251"/>
          <p:cNvSpPr>
            <a:spLocks noChangeArrowheads="1"/>
          </p:cNvSpPr>
          <p:nvPr/>
        </p:nvSpPr>
        <p:spPr bwMode="auto">
          <a:xfrm>
            <a:off x="5929313" y="895350"/>
            <a:ext cx="165100" cy="12700"/>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79" name="Freeform 252"/>
          <p:cNvSpPr>
            <a:spLocks/>
          </p:cNvSpPr>
          <p:nvPr/>
        </p:nvSpPr>
        <p:spPr bwMode="auto">
          <a:xfrm>
            <a:off x="5978525" y="665163"/>
            <a:ext cx="57150" cy="71437"/>
          </a:xfrm>
          <a:custGeom>
            <a:avLst/>
            <a:gdLst>
              <a:gd name="T0" fmla="*/ 2147483647 w 73"/>
              <a:gd name="T1" fmla="*/ 2147483647 h 90"/>
              <a:gd name="T2" fmla="*/ 2147483647 w 73"/>
              <a:gd name="T3" fmla="*/ 2147483647 h 90"/>
              <a:gd name="T4" fmla="*/ 2147483647 w 73"/>
              <a:gd name="T5" fmla="*/ 2147483647 h 90"/>
              <a:gd name="T6" fmla="*/ 2147483647 w 73"/>
              <a:gd name="T7" fmla="*/ 2147483647 h 90"/>
              <a:gd name="T8" fmla="*/ 2147483647 w 73"/>
              <a:gd name="T9" fmla="*/ 2147483647 h 90"/>
              <a:gd name="T10" fmla="*/ 2147483647 w 73"/>
              <a:gd name="T11" fmla="*/ 0 h 90"/>
              <a:gd name="T12" fmla="*/ 2147483647 w 73"/>
              <a:gd name="T13" fmla="*/ 2147483647 h 90"/>
              <a:gd name="T14" fmla="*/ 2147483647 w 73"/>
              <a:gd name="T15" fmla="*/ 2147483647 h 90"/>
              <a:gd name="T16" fmla="*/ 2147483647 w 73"/>
              <a:gd name="T17" fmla="*/ 2147483647 h 90"/>
              <a:gd name="T18" fmla="*/ 0 w 73"/>
              <a:gd name="T19" fmla="*/ 2147483647 h 90"/>
              <a:gd name="T20" fmla="*/ 0 w 73"/>
              <a:gd name="T21" fmla="*/ 2147483647 h 90"/>
              <a:gd name="T22" fmla="*/ 2147483647 w 73"/>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90"/>
              <a:gd name="T38" fmla="*/ 73 w 73"/>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90">
                <a:moveTo>
                  <a:pt x="73" y="90"/>
                </a:moveTo>
                <a:lnTo>
                  <a:pt x="73" y="47"/>
                </a:lnTo>
                <a:lnTo>
                  <a:pt x="63" y="44"/>
                </a:lnTo>
                <a:lnTo>
                  <a:pt x="51" y="36"/>
                </a:lnTo>
                <a:lnTo>
                  <a:pt x="41" y="21"/>
                </a:lnTo>
                <a:lnTo>
                  <a:pt x="37" y="0"/>
                </a:lnTo>
                <a:lnTo>
                  <a:pt x="33" y="21"/>
                </a:lnTo>
                <a:lnTo>
                  <a:pt x="22" y="36"/>
                </a:lnTo>
                <a:lnTo>
                  <a:pt x="10" y="44"/>
                </a:lnTo>
                <a:lnTo>
                  <a:pt x="0" y="47"/>
                </a:lnTo>
                <a:lnTo>
                  <a:pt x="0" y="90"/>
                </a:lnTo>
                <a:lnTo>
                  <a:pt x="73" y="90"/>
                </a:lnTo>
                <a:close/>
              </a:path>
            </a:pathLst>
          </a:custGeom>
          <a:solidFill>
            <a:srgbClr val="FFFFFF"/>
          </a:solidFill>
          <a:ln w="9525">
            <a:noFill/>
            <a:round/>
            <a:headEnd/>
            <a:tailEnd/>
          </a:ln>
        </p:spPr>
        <p:txBody>
          <a:bodyPr/>
          <a:lstStyle/>
          <a:p>
            <a:endParaRPr lang="en-US">
              <a:solidFill>
                <a:prstClr val="black"/>
              </a:solidFill>
            </a:endParaRPr>
          </a:p>
        </p:txBody>
      </p:sp>
      <p:sp>
        <p:nvSpPr>
          <p:cNvPr id="40980" name="Rectangle 253"/>
          <p:cNvSpPr>
            <a:spLocks noChangeArrowheads="1"/>
          </p:cNvSpPr>
          <p:nvPr/>
        </p:nvSpPr>
        <p:spPr bwMode="auto">
          <a:xfrm>
            <a:off x="5994400"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1" name="Rectangle 254"/>
          <p:cNvSpPr>
            <a:spLocks noChangeArrowheads="1"/>
          </p:cNvSpPr>
          <p:nvPr/>
        </p:nvSpPr>
        <p:spPr bwMode="auto">
          <a:xfrm>
            <a:off x="6029325" y="773113"/>
            <a:ext cx="26988"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2" name="Rectangle 255"/>
          <p:cNvSpPr>
            <a:spLocks noChangeArrowheads="1"/>
          </p:cNvSpPr>
          <p:nvPr/>
        </p:nvSpPr>
        <p:spPr bwMode="auto">
          <a:xfrm>
            <a:off x="5957888" y="773113"/>
            <a:ext cx="26987"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3" name="Rectangle 256"/>
          <p:cNvSpPr>
            <a:spLocks noChangeArrowheads="1"/>
          </p:cNvSpPr>
          <p:nvPr/>
        </p:nvSpPr>
        <p:spPr bwMode="auto">
          <a:xfrm>
            <a:off x="5973763" y="1177925"/>
            <a:ext cx="68262" cy="74613"/>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4" name="Rectangle 257"/>
          <p:cNvSpPr>
            <a:spLocks noChangeArrowheads="1"/>
          </p:cNvSpPr>
          <p:nvPr/>
        </p:nvSpPr>
        <p:spPr bwMode="auto">
          <a:xfrm>
            <a:off x="5919788" y="995363"/>
            <a:ext cx="174625"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5" name="Rectangle 258"/>
          <p:cNvSpPr>
            <a:spLocks noChangeArrowheads="1"/>
          </p:cNvSpPr>
          <p:nvPr/>
        </p:nvSpPr>
        <p:spPr bwMode="auto">
          <a:xfrm>
            <a:off x="5919788" y="1112838"/>
            <a:ext cx="174625"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6" name="Freeform 259"/>
          <p:cNvSpPr>
            <a:spLocks/>
          </p:cNvSpPr>
          <p:nvPr/>
        </p:nvSpPr>
        <p:spPr bwMode="auto">
          <a:xfrm>
            <a:off x="5919788" y="933450"/>
            <a:ext cx="174625" cy="46038"/>
          </a:xfrm>
          <a:custGeom>
            <a:avLst/>
            <a:gdLst>
              <a:gd name="T0" fmla="*/ 2147483647 w 221"/>
              <a:gd name="T1" fmla="*/ 2147483647 h 57"/>
              <a:gd name="T2" fmla="*/ 2147483647 w 221"/>
              <a:gd name="T3" fmla="*/ 0 h 57"/>
              <a:gd name="T4" fmla="*/ 2147483647 w 221"/>
              <a:gd name="T5" fmla="*/ 0 h 57"/>
              <a:gd name="T6" fmla="*/ 2147483647 w 221"/>
              <a:gd name="T7" fmla="*/ 2147483647 h 57"/>
              <a:gd name="T8" fmla="*/ 0 w 221"/>
              <a:gd name="T9" fmla="*/ 2147483647 h 57"/>
              <a:gd name="T10" fmla="*/ 0 w 221"/>
              <a:gd name="T11" fmla="*/ 2147483647 h 57"/>
              <a:gd name="T12" fmla="*/ 2147483647 w 221"/>
              <a:gd name="T13" fmla="*/ 2147483647 h 57"/>
              <a:gd name="T14" fmla="*/ 2147483647 w 221"/>
              <a:gd name="T15" fmla="*/ 2147483647 h 57"/>
              <a:gd name="T16" fmla="*/ 2147483647 w 221"/>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57"/>
              <a:gd name="T29" fmla="*/ 221 w 22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57">
                <a:moveTo>
                  <a:pt x="156" y="40"/>
                </a:moveTo>
                <a:lnTo>
                  <a:pt x="156" y="0"/>
                </a:lnTo>
                <a:lnTo>
                  <a:pt x="66" y="0"/>
                </a:lnTo>
                <a:lnTo>
                  <a:pt x="66" y="40"/>
                </a:lnTo>
                <a:lnTo>
                  <a:pt x="0" y="40"/>
                </a:lnTo>
                <a:lnTo>
                  <a:pt x="0" y="57"/>
                </a:lnTo>
                <a:lnTo>
                  <a:pt x="221" y="57"/>
                </a:lnTo>
                <a:lnTo>
                  <a:pt x="221" y="40"/>
                </a:lnTo>
                <a:lnTo>
                  <a:pt x="156" y="40"/>
                </a:lnTo>
                <a:close/>
              </a:path>
            </a:pathLst>
          </a:custGeom>
          <a:solidFill>
            <a:srgbClr val="FFFFFF"/>
          </a:solidFill>
          <a:ln w="9525">
            <a:noFill/>
            <a:round/>
            <a:headEnd/>
            <a:tailEnd/>
          </a:ln>
        </p:spPr>
        <p:txBody>
          <a:bodyPr/>
          <a:lstStyle/>
          <a:p>
            <a:endParaRPr lang="en-US">
              <a:solidFill>
                <a:prstClr val="black"/>
              </a:solidFill>
            </a:endParaRPr>
          </a:p>
        </p:txBody>
      </p:sp>
      <p:sp>
        <p:nvSpPr>
          <p:cNvPr id="40987" name="Freeform 260"/>
          <p:cNvSpPr>
            <a:spLocks/>
          </p:cNvSpPr>
          <p:nvPr/>
        </p:nvSpPr>
        <p:spPr bwMode="auto">
          <a:xfrm>
            <a:off x="5919788" y="1047750"/>
            <a:ext cx="174625" cy="44450"/>
          </a:xfrm>
          <a:custGeom>
            <a:avLst/>
            <a:gdLst>
              <a:gd name="T0" fmla="*/ 2147483647 w 221"/>
              <a:gd name="T1" fmla="*/ 2147483647 h 56"/>
              <a:gd name="T2" fmla="*/ 2147483647 w 221"/>
              <a:gd name="T3" fmla="*/ 0 h 56"/>
              <a:gd name="T4" fmla="*/ 2147483647 w 221"/>
              <a:gd name="T5" fmla="*/ 0 h 56"/>
              <a:gd name="T6" fmla="*/ 2147483647 w 221"/>
              <a:gd name="T7" fmla="*/ 2147483647 h 56"/>
              <a:gd name="T8" fmla="*/ 0 w 221"/>
              <a:gd name="T9" fmla="*/ 2147483647 h 56"/>
              <a:gd name="T10" fmla="*/ 0 w 221"/>
              <a:gd name="T11" fmla="*/ 2147483647 h 56"/>
              <a:gd name="T12" fmla="*/ 2147483647 w 221"/>
              <a:gd name="T13" fmla="*/ 2147483647 h 56"/>
              <a:gd name="T14" fmla="*/ 2147483647 w 221"/>
              <a:gd name="T15" fmla="*/ 2147483647 h 56"/>
              <a:gd name="T16" fmla="*/ 2147483647 w 221"/>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56"/>
              <a:gd name="T29" fmla="*/ 221 w 22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56">
                <a:moveTo>
                  <a:pt x="156" y="39"/>
                </a:moveTo>
                <a:lnTo>
                  <a:pt x="156" y="0"/>
                </a:lnTo>
                <a:lnTo>
                  <a:pt x="66" y="0"/>
                </a:lnTo>
                <a:lnTo>
                  <a:pt x="66" y="39"/>
                </a:lnTo>
                <a:lnTo>
                  <a:pt x="0" y="39"/>
                </a:lnTo>
                <a:lnTo>
                  <a:pt x="0" y="56"/>
                </a:lnTo>
                <a:lnTo>
                  <a:pt x="221" y="56"/>
                </a:lnTo>
                <a:lnTo>
                  <a:pt x="221" y="39"/>
                </a:lnTo>
                <a:lnTo>
                  <a:pt x="156" y="39"/>
                </a:lnTo>
                <a:close/>
              </a:path>
            </a:pathLst>
          </a:custGeom>
          <a:solidFill>
            <a:srgbClr val="FFFFFF"/>
          </a:solidFill>
          <a:ln w="9525">
            <a:noFill/>
            <a:round/>
            <a:headEnd/>
            <a:tailEnd/>
          </a:ln>
        </p:spPr>
        <p:txBody>
          <a:bodyPr/>
          <a:lstStyle/>
          <a:p>
            <a:endParaRPr lang="en-US">
              <a:solidFill>
                <a:prstClr val="black"/>
              </a:solidFill>
            </a:endParaRPr>
          </a:p>
        </p:txBody>
      </p:sp>
      <p:sp>
        <p:nvSpPr>
          <p:cNvPr id="40988" name="Rectangle 261"/>
          <p:cNvSpPr>
            <a:spLocks noChangeArrowheads="1"/>
          </p:cNvSpPr>
          <p:nvPr/>
        </p:nvSpPr>
        <p:spPr bwMode="auto">
          <a:xfrm>
            <a:off x="6105525" y="862013"/>
            <a:ext cx="292100" cy="793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89" name="Freeform 262"/>
          <p:cNvSpPr>
            <a:spLocks/>
          </p:cNvSpPr>
          <p:nvPr/>
        </p:nvSpPr>
        <p:spPr bwMode="auto">
          <a:xfrm>
            <a:off x="2049463" y="544513"/>
            <a:ext cx="1597025" cy="901700"/>
          </a:xfrm>
          <a:custGeom>
            <a:avLst/>
            <a:gdLst>
              <a:gd name="T0" fmla="*/ 2147483647 w 2013"/>
              <a:gd name="T1" fmla="*/ 2147483647 h 1137"/>
              <a:gd name="T2" fmla="*/ 2147483647 w 2013"/>
              <a:gd name="T3" fmla="*/ 2147483647 h 1137"/>
              <a:gd name="T4" fmla="*/ 2147483647 w 2013"/>
              <a:gd name="T5" fmla="*/ 2147483647 h 1137"/>
              <a:gd name="T6" fmla="*/ 2147483647 w 2013"/>
              <a:gd name="T7" fmla="*/ 2147483647 h 1137"/>
              <a:gd name="T8" fmla="*/ 2147483647 w 2013"/>
              <a:gd name="T9" fmla="*/ 2147483647 h 1137"/>
              <a:gd name="T10" fmla="*/ 2147483647 w 2013"/>
              <a:gd name="T11" fmla="*/ 2147483647 h 1137"/>
              <a:gd name="T12" fmla="*/ 2147483647 w 2013"/>
              <a:gd name="T13" fmla="*/ 2147483647 h 1137"/>
              <a:gd name="T14" fmla="*/ 2147483647 w 2013"/>
              <a:gd name="T15" fmla="*/ 2147483647 h 1137"/>
              <a:gd name="T16" fmla="*/ 2147483647 w 2013"/>
              <a:gd name="T17" fmla="*/ 2147483647 h 1137"/>
              <a:gd name="T18" fmla="*/ 2147483647 w 2013"/>
              <a:gd name="T19" fmla="*/ 2147483647 h 1137"/>
              <a:gd name="T20" fmla="*/ 2147483647 w 2013"/>
              <a:gd name="T21" fmla="*/ 2147483647 h 1137"/>
              <a:gd name="T22" fmla="*/ 2147483647 w 2013"/>
              <a:gd name="T23" fmla="*/ 2147483647 h 1137"/>
              <a:gd name="T24" fmla="*/ 2147483647 w 2013"/>
              <a:gd name="T25" fmla="*/ 2147483647 h 1137"/>
              <a:gd name="T26" fmla="*/ 2147483647 w 2013"/>
              <a:gd name="T27" fmla="*/ 2147483647 h 1137"/>
              <a:gd name="T28" fmla="*/ 2147483647 w 2013"/>
              <a:gd name="T29" fmla="*/ 2147483647 h 1137"/>
              <a:gd name="T30" fmla="*/ 2147483647 w 2013"/>
              <a:gd name="T31" fmla="*/ 2147483647 h 1137"/>
              <a:gd name="T32" fmla="*/ 0 w 2013"/>
              <a:gd name="T33" fmla="*/ 2147483647 h 1137"/>
              <a:gd name="T34" fmla="*/ 2147483647 w 2013"/>
              <a:gd name="T35" fmla="*/ 2147483647 h 1137"/>
              <a:gd name="T36" fmla="*/ 2147483647 w 2013"/>
              <a:gd name="T37" fmla="*/ 2147483647 h 1137"/>
              <a:gd name="T38" fmla="*/ 2147483647 w 2013"/>
              <a:gd name="T39" fmla="*/ 2147483647 h 1137"/>
              <a:gd name="T40" fmla="*/ 2147483647 w 2013"/>
              <a:gd name="T41" fmla="*/ 2147483647 h 1137"/>
              <a:gd name="T42" fmla="*/ 2147483647 w 2013"/>
              <a:gd name="T43" fmla="*/ 2147483647 h 1137"/>
              <a:gd name="T44" fmla="*/ 2147483647 w 2013"/>
              <a:gd name="T45" fmla="*/ 2147483647 h 1137"/>
              <a:gd name="T46" fmla="*/ 2147483647 w 2013"/>
              <a:gd name="T47" fmla="*/ 2147483647 h 1137"/>
              <a:gd name="T48" fmla="*/ 2147483647 w 2013"/>
              <a:gd name="T49" fmla="*/ 2147483647 h 1137"/>
              <a:gd name="T50" fmla="*/ 2147483647 w 2013"/>
              <a:gd name="T51" fmla="*/ 2147483647 h 1137"/>
              <a:gd name="T52" fmla="*/ 2147483647 w 2013"/>
              <a:gd name="T53" fmla="*/ 2147483647 h 1137"/>
              <a:gd name="T54" fmla="*/ 2147483647 w 2013"/>
              <a:gd name="T55" fmla="*/ 2147483647 h 1137"/>
              <a:gd name="T56" fmla="*/ 2147483647 w 2013"/>
              <a:gd name="T57" fmla="*/ 2147483647 h 1137"/>
              <a:gd name="T58" fmla="*/ 2147483647 w 2013"/>
              <a:gd name="T59" fmla="*/ 2147483647 h 1137"/>
              <a:gd name="T60" fmla="*/ 2147483647 w 2013"/>
              <a:gd name="T61" fmla="*/ 2147483647 h 1137"/>
              <a:gd name="T62" fmla="*/ 2147483647 w 2013"/>
              <a:gd name="T63" fmla="*/ 2147483647 h 1137"/>
              <a:gd name="T64" fmla="*/ 2147483647 w 2013"/>
              <a:gd name="T65" fmla="*/ 2147483647 h 1137"/>
              <a:gd name="T66" fmla="*/ 2147483647 w 2013"/>
              <a:gd name="T67" fmla="*/ 0 h 1137"/>
              <a:gd name="T68" fmla="*/ 2147483647 w 2013"/>
              <a:gd name="T69" fmla="*/ 2147483647 h 1137"/>
              <a:gd name="T70" fmla="*/ 2147483647 w 2013"/>
              <a:gd name="T71" fmla="*/ 2147483647 h 1137"/>
              <a:gd name="T72" fmla="*/ 2147483647 w 2013"/>
              <a:gd name="T73" fmla="*/ 2147483647 h 1137"/>
              <a:gd name="T74" fmla="*/ 2147483647 w 2013"/>
              <a:gd name="T75" fmla="*/ 2147483647 h 1137"/>
              <a:gd name="T76" fmla="*/ 2147483647 w 2013"/>
              <a:gd name="T77" fmla="*/ 2147483647 h 1137"/>
              <a:gd name="T78" fmla="*/ 2147483647 w 2013"/>
              <a:gd name="T79" fmla="*/ 2147483647 h 1137"/>
              <a:gd name="T80" fmla="*/ 2147483647 w 2013"/>
              <a:gd name="T81" fmla="*/ 2147483647 h 1137"/>
              <a:gd name="T82" fmla="*/ 2147483647 w 2013"/>
              <a:gd name="T83" fmla="*/ 2147483647 h 1137"/>
              <a:gd name="T84" fmla="*/ 2147483647 w 2013"/>
              <a:gd name="T85" fmla="*/ 2147483647 h 1137"/>
              <a:gd name="T86" fmla="*/ 2147483647 w 2013"/>
              <a:gd name="T87" fmla="*/ 2147483647 h 1137"/>
              <a:gd name="T88" fmla="*/ 2147483647 w 2013"/>
              <a:gd name="T89" fmla="*/ 2147483647 h 1137"/>
              <a:gd name="T90" fmla="*/ 2147483647 w 2013"/>
              <a:gd name="T91" fmla="*/ 2147483647 h 1137"/>
              <a:gd name="T92" fmla="*/ 2147483647 w 2013"/>
              <a:gd name="T93" fmla="*/ 2147483647 h 1137"/>
              <a:gd name="T94" fmla="*/ 2147483647 w 2013"/>
              <a:gd name="T95" fmla="*/ 2147483647 h 1137"/>
              <a:gd name="T96" fmla="*/ 2147483647 w 2013"/>
              <a:gd name="T97" fmla="*/ 2147483647 h 1137"/>
              <a:gd name="T98" fmla="*/ 2147483647 w 2013"/>
              <a:gd name="T99" fmla="*/ 2147483647 h 1137"/>
              <a:gd name="T100" fmla="*/ 2147483647 w 2013"/>
              <a:gd name="T101" fmla="*/ 2147483647 h 1137"/>
              <a:gd name="T102" fmla="*/ 2147483647 w 2013"/>
              <a:gd name="T103" fmla="*/ 2147483647 h 1137"/>
              <a:gd name="T104" fmla="*/ 2147483647 w 2013"/>
              <a:gd name="T105" fmla="*/ 2147483647 h 1137"/>
              <a:gd name="T106" fmla="*/ 2147483647 w 2013"/>
              <a:gd name="T107" fmla="*/ 2147483647 h 1137"/>
              <a:gd name="T108" fmla="*/ 2147483647 w 2013"/>
              <a:gd name="T109" fmla="*/ 2147483647 h 1137"/>
              <a:gd name="T110" fmla="*/ 2147483647 w 2013"/>
              <a:gd name="T111" fmla="*/ 2147483647 h 1137"/>
              <a:gd name="T112" fmla="*/ 2147483647 w 2013"/>
              <a:gd name="T113" fmla="*/ 2147483647 h 1137"/>
              <a:gd name="T114" fmla="*/ 2147483647 w 2013"/>
              <a:gd name="T115" fmla="*/ 2147483647 h 1137"/>
              <a:gd name="T116" fmla="*/ 2147483647 w 2013"/>
              <a:gd name="T117" fmla="*/ 2147483647 h 1137"/>
              <a:gd name="T118" fmla="*/ 2147483647 w 2013"/>
              <a:gd name="T119" fmla="*/ 2147483647 h 11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3"/>
              <a:gd name="T181" fmla="*/ 0 h 1137"/>
              <a:gd name="T182" fmla="*/ 2013 w 2013"/>
              <a:gd name="T183" fmla="*/ 1137 h 11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3" h="1137">
                <a:moveTo>
                  <a:pt x="818" y="421"/>
                </a:moveTo>
                <a:lnTo>
                  <a:pt x="804" y="441"/>
                </a:lnTo>
                <a:lnTo>
                  <a:pt x="804" y="459"/>
                </a:lnTo>
                <a:lnTo>
                  <a:pt x="804" y="1137"/>
                </a:lnTo>
                <a:lnTo>
                  <a:pt x="576" y="1137"/>
                </a:lnTo>
                <a:lnTo>
                  <a:pt x="576" y="492"/>
                </a:lnTo>
                <a:lnTo>
                  <a:pt x="572" y="499"/>
                </a:lnTo>
                <a:lnTo>
                  <a:pt x="563" y="509"/>
                </a:lnTo>
                <a:lnTo>
                  <a:pt x="552" y="522"/>
                </a:lnTo>
                <a:lnTo>
                  <a:pt x="541" y="535"/>
                </a:lnTo>
                <a:lnTo>
                  <a:pt x="528" y="548"/>
                </a:lnTo>
                <a:lnTo>
                  <a:pt x="517" y="562"/>
                </a:lnTo>
                <a:lnTo>
                  <a:pt x="507" y="572"/>
                </a:lnTo>
                <a:lnTo>
                  <a:pt x="500" y="580"/>
                </a:lnTo>
                <a:lnTo>
                  <a:pt x="500" y="889"/>
                </a:lnTo>
                <a:lnTo>
                  <a:pt x="471" y="889"/>
                </a:lnTo>
                <a:lnTo>
                  <a:pt x="471" y="605"/>
                </a:lnTo>
                <a:lnTo>
                  <a:pt x="466" y="609"/>
                </a:lnTo>
                <a:lnTo>
                  <a:pt x="457" y="617"/>
                </a:lnTo>
                <a:lnTo>
                  <a:pt x="444" y="629"/>
                </a:lnTo>
                <a:lnTo>
                  <a:pt x="430" y="643"/>
                </a:lnTo>
                <a:lnTo>
                  <a:pt x="416" y="655"/>
                </a:lnTo>
                <a:lnTo>
                  <a:pt x="402" y="668"/>
                </a:lnTo>
                <a:lnTo>
                  <a:pt x="391" y="678"/>
                </a:lnTo>
                <a:lnTo>
                  <a:pt x="382" y="685"/>
                </a:lnTo>
                <a:lnTo>
                  <a:pt x="382" y="889"/>
                </a:lnTo>
                <a:lnTo>
                  <a:pt x="354" y="889"/>
                </a:lnTo>
                <a:lnTo>
                  <a:pt x="354" y="710"/>
                </a:lnTo>
                <a:lnTo>
                  <a:pt x="348" y="715"/>
                </a:lnTo>
                <a:lnTo>
                  <a:pt x="340" y="723"/>
                </a:lnTo>
                <a:lnTo>
                  <a:pt x="328" y="731"/>
                </a:lnTo>
                <a:lnTo>
                  <a:pt x="316" y="741"/>
                </a:lnTo>
                <a:lnTo>
                  <a:pt x="303" y="752"/>
                </a:lnTo>
                <a:lnTo>
                  <a:pt x="291" y="761"/>
                </a:lnTo>
                <a:lnTo>
                  <a:pt x="282" y="769"/>
                </a:lnTo>
                <a:lnTo>
                  <a:pt x="273" y="775"/>
                </a:lnTo>
                <a:lnTo>
                  <a:pt x="273" y="889"/>
                </a:lnTo>
                <a:lnTo>
                  <a:pt x="245" y="889"/>
                </a:lnTo>
                <a:lnTo>
                  <a:pt x="245" y="793"/>
                </a:lnTo>
                <a:lnTo>
                  <a:pt x="232" y="802"/>
                </a:lnTo>
                <a:lnTo>
                  <a:pt x="212" y="815"/>
                </a:lnTo>
                <a:lnTo>
                  <a:pt x="190" y="830"/>
                </a:lnTo>
                <a:lnTo>
                  <a:pt x="164" y="844"/>
                </a:lnTo>
                <a:lnTo>
                  <a:pt x="136" y="859"/>
                </a:lnTo>
                <a:lnTo>
                  <a:pt x="109" y="871"/>
                </a:lnTo>
                <a:lnTo>
                  <a:pt x="83" y="882"/>
                </a:lnTo>
                <a:lnTo>
                  <a:pt x="62" y="889"/>
                </a:lnTo>
                <a:lnTo>
                  <a:pt x="576" y="889"/>
                </a:lnTo>
                <a:lnTo>
                  <a:pt x="576" y="922"/>
                </a:lnTo>
                <a:lnTo>
                  <a:pt x="0" y="922"/>
                </a:lnTo>
                <a:lnTo>
                  <a:pt x="0" y="890"/>
                </a:lnTo>
                <a:lnTo>
                  <a:pt x="38" y="878"/>
                </a:lnTo>
                <a:lnTo>
                  <a:pt x="79" y="862"/>
                </a:lnTo>
                <a:lnTo>
                  <a:pt x="120" y="841"/>
                </a:lnTo>
                <a:lnTo>
                  <a:pt x="164" y="817"/>
                </a:lnTo>
                <a:lnTo>
                  <a:pt x="207" y="790"/>
                </a:lnTo>
                <a:lnTo>
                  <a:pt x="250" y="760"/>
                </a:lnTo>
                <a:lnTo>
                  <a:pt x="293" y="729"/>
                </a:lnTo>
                <a:lnTo>
                  <a:pt x="335" y="695"/>
                </a:lnTo>
                <a:lnTo>
                  <a:pt x="375" y="662"/>
                </a:lnTo>
                <a:lnTo>
                  <a:pt x="415" y="628"/>
                </a:lnTo>
                <a:lnTo>
                  <a:pt x="451" y="593"/>
                </a:lnTo>
                <a:lnTo>
                  <a:pt x="485" y="560"/>
                </a:lnTo>
                <a:lnTo>
                  <a:pt x="517" y="526"/>
                </a:lnTo>
                <a:lnTo>
                  <a:pt x="545" y="495"/>
                </a:lnTo>
                <a:lnTo>
                  <a:pt x="569" y="468"/>
                </a:lnTo>
                <a:lnTo>
                  <a:pt x="589" y="441"/>
                </a:lnTo>
                <a:lnTo>
                  <a:pt x="576" y="421"/>
                </a:lnTo>
                <a:lnTo>
                  <a:pt x="576" y="156"/>
                </a:lnTo>
                <a:lnTo>
                  <a:pt x="594" y="128"/>
                </a:lnTo>
                <a:lnTo>
                  <a:pt x="611" y="156"/>
                </a:lnTo>
                <a:lnTo>
                  <a:pt x="614" y="154"/>
                </a:lnTo>
                <a:lnTo>
                  <a:pt x="624" y="146"/>
                </a:lnTo>
                <a:lnTo>
                  <a:pt x="637" y="134"/>
                </a:lnTo>
                <a:lnTo>
                  <a:pt x="651" y="117"/>
                </a:lnTo>
                <a:lnTo>
                  <a:pt x="665" y="95"/>
                </a:lnTo>
                <a:lnTo>
                  <a:pt x="678" y="68"/>
                </a:lnTo>
                <a:lnTo>
                  <a:pt x="688" y="37"/>
                </a:lnTo>
                <a:lnTo>
                  <a:pt x="691" y="0"/>
                </a:lnTo>
                <a:lnTo>
                  <a:pt x="693" y="37"/>
                </a:lnTo>
                <a:lnTo>
                  <a:pt x="703" y="68"/>
                </a:lnTo>
                <a:lnTo>
                  <a:pt x="715" y="95"/>
                </a:lnTo>
                <a:lnTo>
                  <a:pt x="730" y="117"/>
                </a:lnTo>
                <a:lnTo>
                  <a:pt x="744" y="134"/>
                </a:lnTo>
                <a:lnTo>
                  <a:pt x="756" y="146"/>
                </a:lnTo>
                <a:lnTo>
                  <a:pt x="766" y="154"/>
                </a:lnTo>
                <a:lnTo>
                  <a:pt x="768" y="156"/>
                </a:lnTo>
                <a:lnTo>
                  <a:pt x="787" y="128"/>
                </a:lnTo>
                <a:lnTo>
                  <a:pt x="804" y="156"/>
                </a:lnTo>
                <a:lnTo>
                  <a:pt x="804" y="351"/>
                </a:lnTo>
                <a:lnTo>
                  <a:pt x="1209" y="351"/>
                </a:lnTo>
                <a:lnTo>
                  <a:pt x="1209" y="156"/>
                </a:lnTo>
                <a:lnTo>
                  <a:pt x="1227" y="128"/>
                </a:lnTo>
                <a:lnTo>
                  <a:pt x="1246" y="156"/>
                </a:lnTo>
                <a:lnTo>
                  <a:pt x="1248" y="154"/>
                </a:lnTo>
                <a:lnTo>
                  <a:pt x="1258" y="146"/>
                </a:lnTo>
                <a:lnTo>
                  <a:pt x="1270" y="134"/>
                </a:lnTo>
                <a:lnTo>
                  <a:pt x="1285" y="117"/>
                </a:lnTo>
                <a:lnTo>
                  <a:pt x="1299" y="95"/>
                </a:lnTo>
                <a:lnTo>
                  <a:pt x="1311" y="68"/>
                </a:lnTo>
                <a:lnTo>
                  <a:pt x="1321" y="37"/>
                </a:lnTo>
                <a:lnTo>
                  <a:pt x="1323" y="0"/>
                </a:lnTo>
                <a:lnTo>
                  <a:pt x="1326" y="37"/>
                </a:lnTo>
                <a:lnTo>
                  <a:pt x="1336" y="68"/>
                </a:lnTo>
                <a:lnTo>
                  <a:pt x="1347" y="95"/>
                </a:lnTo>
                <a:lnTo>
                  <a:pt x="1363" y="117"/>
                </a:lnTo>
                <a:lnTo>
                  <a:pt x="1377" y="134"/>
                </a:lnTo>
                <a:lnTo>
                  <a:pt x="1388" y="146"/>
                </a:lnTo>
                <a:lnTo>
                  <a:pt x="1398" y="154"/>
                </a:lnTo>
                <a:lnTo>
                  <a:pt x="1401" y="156"/>
                </a:lnTo>
                <a:lnTo>
                  <a:pt x="1420" y="128"/>
                </a:lnTo>
                <a:lnTo>
                  <a:pt x="1438" y="156"/>
                </a:lnTo>
                <a:lnTo>
                  <a:pt x="1438" y="421"/>
                </a:lnTo>
                <a:lnTo>
                  <a:pt x="1424" y="441"/>
                </a:lnTo>
                <a:lnTo>
                  <a:pt x="1444" y="468"/>
                </a:lnTo>
                <a:lnTo>
                  <a:pt x="1468" y="495"/>
                </a:lnTo>
                <a:lnTo>
                  <a:pt x="1496" y="526"/>
                </a:lnTo>
                <a:lnTo>
                  <a:pt x="1527" y="560"/>
                </a:lnTo>
                <a:lnTo>
                  <a:pt x="1563" y="593"/>
                </a:lnTo>
                <a:lnTo>
                  <a:pt x="1599" y="628"/>
                </a:lnTo>
                <a:lnTo>
                  <a:pt x="1638" y="662"/>
                </a:lnTo>
                <a:lnTo>
                  <a:pt x="1679" y="695"/>
                </a:lnTo>
                <a:lnTo>
                  <a:pt x="1720" y="729"/>
                </a:lnTo>
                <a:lnTo>
                  <a:pt x="1764" y="760"/>
                </a:lnTo>
                <a:lnTo>
                  <a:pt x="1806" y="790"/>
                </a:lnTo>
                <a:lnTo>
                  <a:pt x="1850" y="817"/>
                </a:lnTo>
                <a:lnTo>
                  <a:pt x="1892" y="841"/>
                </a:lnTo>
                <a:lnTo>
                  <a:pt x="1933" y="862"/>
                </a:lnTo>
                <a:lnTo>
                  <a:pt x="1975" y="878"/>
                </a:lnTo>
                <a:lnTo>
                  <a:pt x="2013" y="890"/>
                </a:lnTo>
                <a:lnTo>
                  <a:pt x="2013" y="922"/>
                </a:lnTo>
                <a:lnTo>
                  <a:pt x="1438" y="922"/>
                </a:lnTo>
                <a:lnTo>
                  <a:pt x="1438" y="889"/>
                </a:lnTo>
                <a:lnTo>
                  <a:pt x="1952" y="889"/>
                </a:lnTo>
                <a:lnTo>
                  <a:pt x="1931" y="882"/>
                </a:lnTo>
                <a:lnTo>
                  <a:pt x="1905" y="871"/>
                </a:lnTo>
                <a:lnTo>
                  <a:pt x="1877" y="859"/>
                </a:lnTo>
                <a:lnTo>
                  <a:pt x="1850" y="844"/>
                </a:lnTo>
                <a:lnTo>
                  <a:pt x="1823" y="830"/>
                </a:lnTo>
                <a:lnTo>
                  <a:pt x="1800" y="815"/>
                </a:lnTo>
                <a:lnTo>
                  <a:pt x="1781" y="802"/>
                </a:lnTo>
                <a:lnTo>
                  <a:pt x="1768" y="793"/>
                </a:lnTo>
                <a:lnTo>
                  <a:pt x="1768" y="889"/>
                </a:lnTo>
                <a:lnTo>
                  <a:pt x="1741" y="889"/>
                </a:lnTo>
                <a:lnTo>
                  <a:pt x="1741" y="775"/>
                </a:lnTo>
                <a:lnTo>
                  <a:pt x="1732" y="769"/>
                </a:lnTo>
                <a:lnTo>
                  <a:pt x="1723" y="761"/>
                </a:lnTo>
                <a:lnTo>
                  <a:pt x="1711" y="752"/>
                </a:lnTo>
                <a:lnTo>
                  <a:pt x="1698" y="741"/>
                </a:lnTo>
                <a:lnTo>
                  <a:pt x="1686" y="731"/>
                </a:lnTo>
                <a:lnTo>
                  <a:pt x="1674" y="723"/>
                </a:lnTo>
                <a:lnTo>
                  <a:pt x="1666" y="715"/>
                </a:lnTo>
                <a:lnTo>
                  <a:pt x="1660" y="710"/>
                </a:lnTo>
                <a:lnTo>
                  <a:pt x="1660" y="889"/>
                </a:lnTo>
                <a:lnTo>
                  <a:pt x="1631" y="889"/>
                </a:lnTo>
                <a:lnTo>
                  <a:pt x="1631" y="685"/>
                </a:lnTo>
                <a:lnTo>
                  <a:pt x="1622" y="678"/>
                </a:lnTo>
                <a:lnTo>
                  <a:pt x="1611" y="668"/>
                </a:lnTo>
                <a:lnTo>
                  <a:pt x="1598" y="655"/>
                </a:lnTo>
                <a:lnTo>
                  <a:pt x="1582" y="643"/>
                </a:lnTo>
                <a:lnTo>
                  <a:pt x="1568" y="629"/>
                </a:lnTo>
                <a:lnTo>
                  <a:pt x="1556" y="617"/>
                </a:lnTo>
                <a:lnTo>
                  <a:pt x="1547" y="609"/>
                </a:lnTo>
                <a:lnTo>
                  <a:pt x="1541" y="605"/>
                </a:lnTo>
                <a:lnTo>
                  <a:pt x="1541" y="889"/>
                </a:lnTo>
                <a:lnTo>
                  <a:pt x="1513" y="889"/>
                </a:lnTo>
                <a:lnTo>
                  <a:pt x="1513" y="580"/>
                </a:lnTo>
                <a:lnTo>
                  <a:pt x="1506" y="572"/>
                </a:lnTo>
                <a:lnTo>
                  <a:pt x="1496" y="562"/>
                </a:lnTo>
                <a:lnTo>
                  <a:pt x="1485" y="548"/>
                </a:lnTo>
                <a:lnTo>
                  <a:pt x="1472" y="535"/>
                </a:lnTo>
                <a:lnTo>
                  <a:pt x="1461" y="522"/>
                </a:lnTo>
                <a:lnTo>
                  <a:pt x="1451" y="509"/>
                </a:lnTo>
                <a:lnTo>
                  <a:pt x="1442" y="499"/>
                </a:lnTo>
                <a:lnTo>
                  <a:pt x="1438" y="492"/>
                </a:lnTo>
                <a:lnTo>
                  <a:pt x="1438" y="1137"/>
                </a:lnTo>
                <a:lnTo>
                  <a:pt x="1209" y="1137"/>
                </a:lnTo>
                <a:lnTo>
                  <a:pt x="1209" y="459"/>
                </a:lnTo>
                <a:lnTo>
                  <a:pt x="1209" y="441"/>
                </a:lnTo>
                <a:lnTo>
                  <a:pt x="1196" y="421"/>
                </a:lnTo>
                <a:lnTo>
                  <a:pt x="818" y="421"/>
                </a:lnTo>
                <a:close/>
              </a:path>
            </a:pathLst>
          </a:custGeom>
          <a:solidFill>
            <a:srgbClr val="000000"/>
          </a:solidFill>
          <a:ln w="9525">
            <a:noFill/>
            <a:round/>
            <a:headEnd/>
            <a:tailEnd/>
          </a:ln>
        </p:spPr>
        <p:txBody>
          <a:bodyPr/>
          <a:lstStyle/>
          <a:p>
            <a:endParaRPr lang="en-US">
              <a:solidFill>
                <a:prstClr val="black"/>
              </a:solidFill>
            </a:endParaRPr>
          </a:p>
        </p:txBody>
      </p:sp>
      <p:sp>
        <p:nvSpPr>
          <p:cNvPr id="40990" name="Rectangle 263"/>
          <p:cNvSpPr>
            <a:spLocks noChangeArrowheads="1"/>
          </p:cNvSpPr>
          <p:nvPr/>
        </p:nvSpPr>
        <p:spPr bwMode="auto">
          <a:xfrm>
            <a:off x="2687638" y="1249363"/>
            <a:ext cx="320675" cy="26987"/>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40991" name="Rectangle 264"/>
          <p:cNvSpPr>
            <a:spLocks noChangeArrowheads="1"/>
          </p:cNvSpPr>
          <p:nvPr/>
        </p:nvSpPr>
        <p:spPr bwMode="auto">
          <a:xfrm>
            <a:off x="3008313" y="895350"/>
            <a:ext cx="171450" cy="12700"/>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2" name="Freeform 265"/>
          <p:cNvSpPr>
            <a:spLocks/>
          </p:cNvSpPr>
          <p:nvPr/>
        </p:nvSpPr>
        <p:spPr bwMode="auto">
          <a:xfrm>
            <a:off x="3070225" y="665163"/>
            <a:ext cx="60325" cy="71437"/>
          </a:xfrm>
          <a:custGeom>
            <a:avLst/>
            <a:gdLst>
              <a:gd name="T0" fmla="*/ 0 w 77"/>
              <a:gd name="T1" fmla="*/ 2147483647 h 90"/>
              <a:gd name="T2" fmla="*/ 0 w 77"/>
              <a:gd name="T3" fmla="*/ 2147483647 h 90"/>
              <a:gd name="T4" fmla="*/ 2147483647 w 77"/>
              <a:gd name="T5" fmla="*/ 2147483647 h 90"/>
              <a:gd name="T6" fmla="*/ 2147483647 w 77"/>
              <a:gd name="T7" fmla="*/ 2147483647 h 90"/>
              <a:gd name="T8" fmla="*/ 2147483647 w 77"/>
              <a:gd name="T9" fmla="*/ 2147483647 h 90"/>
              <a:gd name="T10" fmla="*/ 2147483647 w 77"/>
              <a:gd name="T11" fmla="*/ 0 h 90"/>
              <a:gd name="T12" fmla="*/ 2147483647 w 77"/>
              <a:gd name="T13" fmla="*/ 2147483647 h 90"/>
              <a:gd name="T14" fmla="*/ 2147483647 w 77"/>
              <a:gd name="T15" fmla="*/ 2147483647 h 90"/>
              <a:gd name="T16" fmla="*/ 2147483647 w 77"/>
              <a:gd name="T17" fmla="*/ 2147483647 h 90"/>
              <a:gd name="T18" fmla="*/ 2147483647 w 77"/>
              <a:gd name="T19" fmla="*/ 2147483647 h 90"/>
              <a:gd name="T20" fmla="*/ 2147483647 w 77"/>
              <a:gd name="T21" fmla="*/ 2147483647 h 90"/>
              <a:gd name="T22" fmla="*/ 0 w 77"/>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90"/>
              <a:gd name="T38" fmla="*/ 77 w 7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90">
                <a:moveTo>
                  <a:pt x="0" y="90"/>
                </a:moveTo>
                <a:lnTo>
                  <a:pt x="0" y="47"/>
                </a:lnTo>
                <a:lnTo>
                  <a:pt x="10" y="44"/>
                </a:lnTo>
                <a:lnTo>
                  <a:pt x="23" y="36"/>
                </a:lnTo>
                <a:lnTo>
                  <a:pt x="34" y="21"/>
                </a:lnTo>
                <a:lnTo>
                  <a:pt x="38" y="0"/>
                </a:lnTo>
                <a:lnTo>
                  <a:pt x="43" y="21"/>
                </a:lnTo>
                <a:lnTo>
                  <a:pt x="54" y="36"/>
                </a:lnTo>
                <a:lnTo>
                  <a:pt x="67" y="44"/>
                </a:lnTo>
                <a:lnTo>
                  <a:pt x="77" y="47"/>
                </a:lnTo>
                <a:lnTo>
                  <a:pt x="77" y="90"/>
                </a:lnTo>
                <a:lnTo>
                  <a:pt x="0" y="90"/>
                </a:lnTo>
                <a:close/>
              </a:path>
            </a:pathLst>
          </a:custGeom>
          <a:solidFill>
            <a:srgbClr val="FFFFFF"/>
          </a:solidFill>
          <a:ln w="9525">
            <a:noFill/>
            <a:round/>
            <a:headEnd/>
            <a:tailEnd/>
          </a:ln>
        </p:spPr>
        <p:txBody>
          <a:bodyPr/>
          <a:lstStyle/>
          <a:p>
            <a:endParaRPr lang="en-US">
              <a:solidFill>
                <a:prstClr val="black"/>
              </a:solidFill>
            </a:endParaRPr>
          </a:p>
        </p:txBody>
      </p:sp>
      <p:sp>
        <p:nvSpPr>
          <p:cNvPr id="40993" name="Rectangle 266"/>
          <p:cNvSpPr>
            <a:spLocks noChangeArrowheads="1"/>
          </p:cNvSpPr>
          <p:nvPr/>
        </p:nvSpPr>
        <p:spPr bwMode="auto">
          <a:xfrm>
            <a:off x="3086100" y="773113"/>
            <a:ext cx="26988"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4" name="Rectangle 267"/>
          <p:cNvSpPr>
            <a:spLocks noChangeArrowheads="1"/>
          </p:cNvSpPr>
          <p:nvPr/>
        </p:nvSpPr>
        <p:spPr bwMode="auto">
          <a:xfrm>
            <a:off x="3051175"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5" name="Rectangle 268"/>
          <p:cNvSpPr>
            <a:spLocks noChangeArrowheads="1"/>
          </p:cNvSpPr>
          <p:nvPr/>
        </p:nvSpPr>
        <p:spPr bwMode="auto">
          <a:xfrm>
            <a:off x="3124200" y="773113"/>
            <a:ext cx="26988"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6" name="Rectangle 269"/>
          <p:cNvSpPr>
            <a:spLocks noChangeArrowheads="1"/>
          </p:cNvSpPr>
          <p:nvPr/>
        </p:nvSpPr>
        <p:spPr bwMode="auto">
          <a:xfrm>
            <a:off x="3063875" y="1177925"/>
            <a:ext cx="71438" cy="74613"/>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7" name="Rectangle 270"/>
          <p:cNvSpPr>
            <a:spLocks noChangeArrowheads="1"/>
          </p:cNvSpPr>
          <p:nvPr/>
        </p:nvSpPr>
        <p:spPr bwMode="auto">
          <a:xfrm>
            <a:off x="3008313" y="995363"/>
            <a:ext cx="182562"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8" name="Rectangle 271"/>
          <p:cNvSpPr>
            <a:spLocks noChangeArrowheads="1"/>
          </p:cNvSpPr>
          <p:nvPr/>
        </p:nvSpPr>
        <p:spPr bwMode="auto">
          <a:xfrm>
            <a:off x="3008313" y="1112838"/>
            <a:ext cx="182562"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0999" name="Freeform 272"/>
          <p:cNvSpPr>
            <a:spLocks/>
          </p:cNvSpPr>
          <p:nvPr/>
        </p:nvSpPr>
        <p:spPr bwMode="auto">
          <a:xfrm>
            <a:off x="3008313" y="933450"/>
            <a:ext cx="182562" cy="46038"/>
          </a:xfrm>
          <a:custGeom>
            <a:avLst/>
            <a:gdLst>
              <a:gd name="T0" fmla="*/ 2147483647 w 229"/>
              <a:gd name="T1" fmla="*/ 2147483647 h 57"/>
              <a:gd name="T2" fmla="*/ 2147483647 w 229"/>
              <a:gd name="T3" fmla="*/ 0 h 57"/>
              <a:gd name="T4" fmla="*/ 2147483647 w 229"/>
              <a:gd name="T5" fmla="*/ 0 h 57"/>
              <a:gd name="T6" fmla="*/ 2147483647 w 229"/>
              <a:gd name="T7" fmla="*/ 2147483647 h 57"/>
              <a:gd name="T8" fmla="*/ 2147483647 w 229"/>
              <a:gd name="T9" fmla="*/ 2147483647 h 57"/>
              <a:gd name="T10" fmla="*/ 2147483647 w 229"/>
              <a:gd name="T11" fmla="*/ 2147483647 h 57"/>
              <a:gd name="T12" fmla="*/ 0 w 229"/>
              <a:gd name="T13" fmla="*/ 2147483647 h 57"/>
              <a:gd name="T14" fmla="*/ 0 w 229"/>
              <a:gd name="T15" fmla="*/ 2147483647 h 57"/>
              <a:gd name="T16" fmla="*/ 2147483647 w 229"/>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7"/>
              <a:gd name="T29" fmla="*/ 229 w 22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7">
                <a:moveTo>
                  <a:pt x="68" y="40"/>
                </a:moveTo>
                <a:lnTo>
                  <a:pt x="68" y="0"/>
                </a:lnTo>
                <a:lnTo>
                  <a:pt x="161" y="0"/>
                </a:lnTo>
                <a:lnTo>
                  <a:pt x="161" y="40"/>
                </a:lnTo>
                <a:lnTo>
                  <a:pt x="229" y="40"/>
                </a:lnTo>
                <a:lnTo>
                  <a:pt x="229" y="57"/>
                </a:lnTo>
                <a:lnTo>
                  <a:pt x="0" y="57"/>
                </a:lnTo>
                <a:lnTo>
                  <a:pt x="0" y="40"/>
                </a:lnTo>
                <a:lnTo>
                  <a:pt x="68" y="40"/>
                </a:lnTo>
                <a:close/>
              </a:path>
            </a:pathLst>
          </a:custGeom>
          <a:solidFill>
            <a:srgbClr val="FFFFFF"/>
          </a:solidFill>
          <a:ln w="9525">
            <a:noFill/>
            <a:round/>
            <a:headEnd/>
            <a:tailEnd/>
          </a:ln>
        </p:spPr>
        <p:txBody>
          <a:bodyPr/>
          <a:lstStyle/>
          <a:p>
            <a:endParaRPr lang="en-US">
              <a:solidFill>
                <a:prstClr val="black"/>
              </a:solidFill>
            </a:endParaRPr>
          </a:p>
        </p:txBody>
      </p:sp>
      <p:sp>
        <p:nvSpPr>
          <p:cNvPr id="41000" name="Freeform 273"/>
          <p:cNvSpPr>
            <a:spLocks/>
          </p:cNvSpPr>
          <p:nvPr/>
        </p:nvSpPr>
        <p:spPr bwMode="auto">
          <a:xfrm>
            <a:off x="3008313" y="1047750"/>
            <a:ext cx="182562" cy="44450"/>
          </a:xfrm>
          <a:custGeom>
            <a:avLst/>
            <a:gdLst>
              <a:gd name="T0" fmla="*/ 2147483647 w 229"/>
              <a:gd name="T1" fmla="*/ 2147483647 h 56"/>
              <a:gd name="T2" fmla="*/ 2147483647 w 229"/>
              <a:gd name="T3" fmla="*/ 0 h 56"/>
              <a:gd name="T4" fmla="*/ 2147483647 w 229"/>
              <a:gd name="T5" fmla="*/ 0 h 56"/>
              <a:gd name="T6" fmla="*/ 2147483647 w 229"/>
              <a:gd name="T7" fmla="*/ 2147483647 h 56"/>
              <a:gd name="T8" fmla="*/ 2147483647 w 229"/>
              <a:gd name="T9" fmla="*/ 2147483647 h 56"/>
              <a:gd name="T10" fmla="*/ 2147483647 w 229"/>
              <a:gd name="T11" fmla="*/ 2147483647 h 56"/>
              <a:gd name="T12" fmla="*/ 0 w 229"/>
              <a:gd name="T13" fmla="*/ 2147483647 h 56"/>
              <a:gd name="T14" fmla="*/ 0 w 229"/>
              <a:gd name="T15" fmla="*/ 2147483647 h 56"/>
              <a:gd name="T16" fmla="*/ 2147483647 w 229"/>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6"/>
              <a:gd name="T29" fmla="*/ 229 w 22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6">
                <a:moveTo>
                  <a:pt x="68" y="39"/>
                </a:moveTo>
                <a:lnTo>
                  <a:pt x="68" y="0"/>
                </a:lnTo>
                <a:lnTo>
                  <a:pt x="161" y="0"/>
                </a:lnTo>
                <a:lnTo>
                  <a:pt x="161" y="39"/>
                </a:lnTo>
                <a:lnTo>
                  <a:pt x="229" y="39"/>
                </a:lnTo>
                <a:lnTo>
                  <a:pt x="229" y="56"/>
                </a:lnTo>
                <a:lnTo>
                  <a:pt x="0" y="56"/>
                </a:lnTo>
                <a:lnTo>
                  <a:pt x="0" y="39"/>
                </a:lnTo>
                <a:lnTo>
                  <a:pt x="68" y="39"/>
                </a:lnTo>
                <a:close/>
              </a:path>
            </a:pathLst>
          </a:custGeom>
          <a:solidFill>
            <a:srgbClr val="FFFFFF"/>
          </a:solidFill>
          <a:ln w="9525">
            <a:noFill/>
            <a:round/>
            <a:headEnd/>
            <a:tailEnd/>
          </a:ln>
        </p:spPr>
        <p:txBody>
          <a:bodyPr/>
          <a:lstStyle/>
          <a:p>
            <a:endParaRPr lang="en-US">
              <a:solidFill>
                <a:prstClr val="black"/>
              </a:solidFill>
            </a:endParaRPr>
          </a:p>
        </p:txBody>
      </p:sp>
      <p:sp>
        <p:nvSpPr>
          <p:cNvPr id="41001" name="Rectangle 274"/>
          <p:cNvSpPr>
            <a:spLocks noChangeArrowheads="1"/>
          </p:cNvSpPr>
          <p:nvPr/>
        </p:nvSpPr>
        <p:spPr bwMode="auto">
          <a:xfrm>
            <a:off x="2516188" y="895350"/>
            <a:ext cx="171450" cy="12700"/>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2" name="Freeform 275"/>
          <p:cNvSpPr>
            <a:spLocks/>
          </p:cNvSpPr>
          <p:nvPr/>
        </p:nvSpPr>
        <p:spPr bwMode="auto">
          <a:xfrm>
            <a:off x="2566988" y="665163"/>
            <a:ext cx="60325" cy="71437"/>
          </a:xfrm>
          <a:custGeom>
            <a:avLst/>
            <a:gdLst>
              <a:gd name="T0" fmla="*/ 2147483647 w 75"/>
              <a:gd name="T1" fmla="*/ 2147483647 h 90"/>
              <a:gd name="T2" fmla="*/ 2147483647 w 75"/>
              <a:gd name="T3" fmla="*/ 2147483647 h 90"/>
              <a:gd name="T4" fmla="*/ 2147483647 w 75"/>
              <a:gd name="T5" fmla="*/ 2147483647 h 90"/>
              <a:gd name="T6" fmla="*/ 2147483647 w 75"/>
              <a:gd name="T7" fmla="*/ 2147483647 h 90"/>
              <a:gd name="T8" fmla="*/ 2147483647 w 75"/>
              <a:gd name="T9" fmla="*/ 2147483647 h 90"/>
              <a:gd name="T10" fmla="*/ 2147483647 w 75"/>
              <a:gd name="T11" fmla="*/ 0 h 90"/>
              <a:gd name="T12" fmla="*/ 2147483647 w 75"/>
              <a:gd name="T13" fmla="*/ 2147483647 h 90"/>
              <a:gd name="T14" fmla="*/ 2147483647 w 75"/>
              <a:gd name="T15" fmla="*/ 2147483647 h 90"/>
              <a:gd name="T16" fmla="*/ 2147483647 w 75"/>
              <a:gd name="T17" fmla="*/ 2147483647 h 90"/>
              <a:gd name="T18" fmla="*/ 0 w 75"/>
              <a:gd name="T19" fmla="*/ 2147483647 h 90"/>
              <a:gd name="T20" fmla="*/ 0 w 75"/>
              <a:gd name="T21" fmla="*/ 2147483647 h 90"/>
              <a:gd name="T22" fmla="*/ 2147483647 w 75"/>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90"/>
              <a:gd name="T38" fmla="*/ 75 w 75"/>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90">
                <a:moveTo>
                  <a:pt x="75" y="90"/>
                </a:moveTo>
                <a:lnTo>
                  <a:pt x="75" y="47"/>
                </a:lnTo>
                <a:lnTo>
                  <a:pt x="66" y="44"/>
                </a:lnTo>
                <a:lnTo>
                  <a:pt x="53" y="36"/>
                </a:lnTo>
                <a:lnTo>
                  <a:pt x="43" y="21"/>
                </a:lnTo>
                <a:lnTo>
                  <a:pt x="39" y="0"/>
                </a:lnTo>
                <a:lnTo>
                  <a:pt x="34" y="21"/>
                </a:lnTo>
                <a:lnTo>
                  <a:pt x="23" y="36"/>
                </a:lnTo>
                <a:lnTo>
                  <a:pt x="10" y="44"/>
                </a:lnTo>
                <a:lnTo>
                  <a:pt x="0" y="47"/>
                </a:lnTo>
                <a:lnTo>
                  <a:pt x="0" y="90"/>
                </a:lnTo>
                <a:lnTo>
                  <a:pt x="75" y="90"/>
                </a:lnTo>
                <a:close/>
              </a:path>
            </a:pathLst>
          </a:custGeom>
          <a:solidFill>
            <a:srgbClr val="FFFFFF"/>
          </a:solidFill>
          <a:ln w="9525">
            <a:noFill/>
            <a:round/>
            <a:headEnd/>
            <a:tailEnd/>
          </a:ln>
        </p:spPr>
        <p:txBody>
          <a:bodyPr/>
          <a:lstStyle/>
          <a:p>
            <a:endParaRPr lang="en-US">
              <a:solidFill>
                <a:prstClr val="black"/>
              </a:solidFill>
            </a:endParaRPr>
          </a:p>
        </p:txBody>
      </p:sp>
      <p:sp>
        <p:nvSpPr>
          <p:cNvPr id="41003" name="Rectangle 276"/>
          <p:cNvSpPr>
            <a:spLocks noChangeArrowheads="1"/>
          </p:cNvSpPr>
          <p:nvPr/>
        </p:nvSpPr>
        <p:spPr bwMode="auto">
          <a:xfrm>
            <a:off x="2584450" y="773113"/>
            <a:ext cx="25400"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4" name="Rectangle 277"/>
          <p:cNvSpPr>
            <a:spLocks noChangeArrowheads="1"/>
          </p:cNvSpPr>
          <p:nvPr/>
        </p:nvSpPr>
        <p:spPr bwMode="auto">
          <a:xfrm>
            <a:off x="2619375" y="773113"/>
            <a:ext cx="26988"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5" name="Rectangle 278"/>
          <p:cNvSpPr>
            <a:spLocks noChangeArrowheads="1"/>
          </p:cNvSpPr>
          <p:nvPr/>
        </p:nvSpPr>
        <p:spPr bwMode="auto">
          <a:xfrm>
            <a:off x="2546350" y="773113"/>
            <a:ext cx="26988" cy="49212"/>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6" name="Rectangle 279"/>
          <p:cNvSpPr>
            <a:spLocks noChangeArrowheads="1"/>
          </p:cNvSpPr>
          <p:nvPr/>
        </p:nvSpPr>
        <p:spPr bwMode="auto">
          <a:xfrm>
            <a:off x="2562225" y="1177925"/>
            <a:ext cx="69850" cy="74613"/>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7" name="Rectangle 280"/>
          <p:cNvSpPr>
            <a:spLocks noChangeArrowheads="1"/>
          </p:cNvSpPr>
          <p:nvPr/>
        </p:nvSpPr>
        <p:spPr bwMode="auto">
          <a:xfrm>
            <a:off x="2506663" y="995363"/>
            <a:ext cx="180975"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8" name="Rectangle 281"/>
          <p:cNvSpPr>
            <a:spLocks noChangeArrowheads="1"/>
          </p:cNvSpPr>
          <p:nvPr/>
        </p:nvSpPr>
        <p:spPr bwMode="auto">
          <a:xfrm>
            <a:off x="2506663" y="1112838"/>
            <a:ext cx="180975" cy="1428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09" name="Freeform 282"/>
          <p:cNvSpPr>
            <a:spLocks/>
          </p:cNvSpPr>
          <p:nvPr/>
        </p:nvSpPr>
        <p:spPr bwMode="auto">
          <a:xfrm>
            <a:off x="2506663" y="933450"/>
            <a:ext cx="180975" cy="46038"/>
          </a:xfrm>
          <a:custGeom>
            <a:avLst/>
            <a:gdLst>
              <a:gd name="T0" fmla="*/ 2147483647 w 228"/>
              <a:gd name="T1" fmla="*/ 2147483647 h 57"/>
              <a:gd name="T2" fmla="*/ 2147483647 w 228"/>
              <a:gd name="T3" fmla="*/ 0 h 57"/>
              <a:gd name="T4" fmla="*/ 2147483647 w 228"/>
              <a:gd name="T5" fmla="*/ 0 h 57"/>
              <a:gd name="T6" fmla="*/ 2147483647 w 228"/>
              <a:gd name="T7" fmla="*/ 2147483647 h 57"/>
              <a:gd name="T8" fmla="*/ 0 w 228"/>
              <a:gd name="T9" fmla="*/ 2147483647 h 57"/>
              <a:gd name="T10" fmla="*/ 0 w 228"/>
              <a:gd name="T11" fmla="*/ 2147483647 h 57"/>
              <a:gd name="T12" fmla="*/ 2147483647 w 228"/>
              <a:gd name="T13" fmla="*/ 2147483647 h 57"/>
              <a:gd name="T14" fmla="*/ 2147483647 w 228"/>
              <a:gd name="T15" fmla="*/ 2147483647 h 57"/>
              <a:gd name="T16" fmla="*/ 2147483647 w 228"/>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7"/>
              <a:gd name="T29" fmla="*/ 228 w 22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7">
                <a:moveTo>
                  <a:pt x="161" y="40"/>
                </a:moveTo>
                <a:lnTo>
                  <a:pt x="161" y="0"/>
                </a:lnTo>
                <a:lnTo>
                  <a:pt x="68" y="0"/>
                </a:lnTo>
                <a:lnTo>
                  <a:pt x="68" y="40"/>
                </a:lnTo>
                <a:lnTo>
                  <a:pt x="0" y="40"/>
                </a:lnTo>
                <a:lnTo>
                  <a:pt x="0" y="57"/>
                </a:lnTo>
                <a:lnTo>
                  <a:pt x="228" y="57"/>
                </a:lnTo>
                <a:lnTo>
                  <a:pt x="228" y="40"/>
                </a:lnTo>
                <a:lnTo>
                  <a:pt x="161" y="40"/>
                </a:lnTo>
                <a:close/>
              </a:path>
            </a:pathLst>
          </a:custGeom>
          <a:solidFill>
            <a:srgbClr val="FFFFFF"/>
          </a:solidFill>
          <a:ln w="9525">
            <a:noFill/>
            <a:round/>
            <a:headEnd/>
            <a:tailEnd/>
          </a:ln>
        </p:spPr>
        <p:txBody>
          <a:bodyPr/>
          <a:lstStyle/>
          <a:p>
            <a:endParaRPr lang="en-US">
              <a:solidFill>
                <a:prstClr val="black"/>
              </a:solidFill>
            </a:endParaRPr>
          </a:p>
        </p:txBody>
      </p:sp>
      <p:sp>
        <p:nvSpPr>
          <p:cNvPr id="41010" name="Freeform 283"/>
          <p:cNvSpPr>
            <a:spLocks/>
          </p:cNvSpPr>
          <p:nvPr/>
        </p:nvSpPr>
        <p:spPr bwMode="auto">
          <a:xfrm>
            <a:off x="2506663" y="1047750"/>
            <a:ext cx="180975" cy="44450"/>
          </a:xfrm>
          <a:custGeom>
            <a:avLst/>
            <a:gdLst>
              <a:gd name="T0" fmla="*/ 2147483647 w 228"/>
              <a:gd name="T1" fmla="*/ 2147483647 h 56"/>
              <a:gd name="T2" fmla="*/ 2147483647 w 228"/>
              <a:gd name="T3" fmla="*/ 0 h 56"/>
              <a:gd name="T4" fmla="*/ 2147483647 w 228"/>
              <a:gd name="T5" fmla="*/ 0 h 56"/>
              <a:gd name="T6" fmla="*/ 2147483647 w 228"/>
              <a:gd name="T7" fmla="*/ 2147483647 h 56"/>
              <a:gd name="T8" fmla="*/ 0 w 228"/>
              <a:gd name="T9" fmla="*/ 2147483647 h 56"/>
              <a:gd name="T10" fmla="*/ 0 w 228"/>
              <a:gd name="T11" fmla="*/ 2147483647 h 56"/>
              <a:gd name="T12" fmla="*/ 2147483647 w 228"/>
              <a:gd name="T13" fmla="*/ 2147483647 h 56"/>
              <a:gd name="T14" fmla="*/ 2147483647 w 228"/>
              <a:gd name="T15" fmla="*/ 2147483647 h 56"/>
              <a:gd name="T16" fmla="*/ 2147483647 w 228"/>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6"/>
              <a:gd name="T29" fmla="*/ 228 w 2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6">
                <a:moveTo>
                  <a:pt x="161" y="39"/>
                </a:moveTo>
                <a:lnTo>
                  <a:pt x="161" y="0"/>
                </a:lnTo>
                <a:lnTo>
                  <a:pt x="68" y="0"/>
                </a:lnTo>
                <a:lnTo>
                  <a:pt x="68" y="39"/>
                </a:lnTo>
                <a:lnTo>
                  <a:pt x="0" y="39"/>
                </a:lnTo>
                <a:lnTo>
                  <a:pt x="0" y="56"/>
                </a:lnTo>
                <a:lnTo>
                  <a:pt x="228" y="56"/>
                </a:lnTo>
                <a:lnTo>
                  <a:pt x="228" y="39"/>
                </a:lnTo>
                <a:lnTo>
                  <a:pt x="161" y="39"/>
                </a:lnTo>
                <a:close/>
              </a:path>
            </a:pathLst>
          </a:custGeom>
          <a:solidFill>
            <a:srgbClr val="FFFFFF"/>
          </a:solidFill>
          <a:ln w="9525">
            <a:noFill/>
            <a:round/>
            <a:headEnd/>
            <a:tailEnd/>
          </a:ln>
        </p:spPr>
        <p:txBody>
          <a:bodyPr/>
          <a:lstStyle/>
          <a:p>
            <a:endParaRPr lang="en-US">
              <a:solidFill>
                <a:prstClr val="black"/>
              </a:solidFill>
            </a:endParaRPr>
          </a:p>
        </p:txBody>
      </p:sp>
      <p:sp>
        <p:nvSpPr>
          <p:cNvPr id="41011" name="Rectangle 284"/>
          <p:cNvSpPr>
            <a:spLocks noChangeArrowheads="1"/>
          </p:cNvSpPr>
          <p:nvPr/>
        </p:nvSpPr>
        <p:spPr bwMode="auto">
          <a:xfrm>
            <a:off x="2698750" y="862013"/>
            <a:ext cx="301625" cy="7937"/>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41012" name="Freeform 285"/>
          <p:cNvSpPr>
            <a:spLocks/>
          </p:cNvSpPr>
          <p:nvPr/>
        </p:nvSpPr>
        <p:spPr bwMode="auto">
          <a:xfrm>
            <a:off x="390525" y="5205413"/>
            <a:ext cx="584200" cy="874712"/>
          </a:xfrm>
          <a:custGeom>
            <a:avLst/>
            <a:gdLst>
              <a:gd name="T0" fmla="*/ 2147483647 w 368"/>
              <a:gd name="T1" fmla="*/ 2147483647 h 551"/>
              <a:gd name="T2" fmla="*/ 2147483647 w 368"/>
              <a:gd name="T3" fmla="*/ 2147483647 h 551"/>
              <a:gd name="T4" fmla="*/ 2147483647 w 368"/>
              <a:gd name="T5" fmla="*/ 0 h 551"/>
              <a:gd name="T6" fmla="*/ 2147483647 w 368"/>
              <a:gd name="T7" fmla="*/ 2147483647 h 551"/>
              <a:gd name="T8" fmla="*/ 2147483647 w 368"/>
              <a:gd name="T9" fmla="*/ 2147483647 h 551"/>
              <a:gd name="T10" fmla="*/ 2147483647 w 368"/>
              <a:gd name="T11" fmla="*/ 2147483647 h 551"/>
              <a:gd name="T12" fmla="*/ 2147483647 w 368"/>
              <a:gd name="T13" fmla="*/ 2147483647 h 551"/>
              <a:gd name="T14" fmla="*/ 2147483647 w 368"/>
              <a:gd name="T15" fmla="*/ 2147483647 h 551"/>
              <a:gd name="T16" fmla="*/ 2147483647 w 368"/>
              <a:gd name="T17" fmla="*/ 2147483647 h 551"/>
              <a:gd name="T18" fmla="*/ 2147483647 w 368"/>
              <a:gd name="T19" fmla="*/ 2147483647 h 551"/>
              <a:gd name="T20" fmla="*/ 2147483647 w 368"/>
              <a:gd name="T21" fmla="*/ 2147483647 h 551"/>
              <a:gd name="T22" fmla="*/ 2147483647 w 368"/>
              <a:gd name="T23" fmla="*/ 2147483647 h 551"/>
              <a:gd name="T24" fmla="*/ 2147483647 w 368"/>
              <a:gd name="T25" fmla="*/ 2147483647 h 551"/>
              <a:gd name="T26" fmla="*/ 2147483647 w 368"/>
              <a:gd name="T27" fmla="*/ 2147483647 h 551"/>
              <a:gd name="T28" fmla="*/ 2147483647 w 368"/>
              <a:gd name="T29" fmla="*/ 2147483647 h 551"/>
              <a:gd name="T30" fmla="*/ 2147483647 w 368"/>
              <a:gd name="T31" fmla="*/ 2147483647 h 551"/>
              <a:gd name="T32" fmla="*/ 2147483647 w 368"/>
              <a:gd name="T33" fmla="*/ 2147483647 h 551"/>
              <a:gd name="T34" fmla="*/ 2147483647 w 368"/>
              <a:gd name="T35" fmla="*/ 2147483647 h 551"/>
              <a:gd name="T36" fmla="*/ 2147483647 w 368"/>
              <a:gd name="T37" fmla="*/ 2147483647 h 551"/>
              <a:gd name="T38" fmla="*/ 2147483647 w 368"/>
              <a:gd name="T39" fmla="*/ 2147483647 h 551"/>
              <a:gd name="T40" fmla="*/ 2147483647 w 368"/>
              <a:gd name="T41" fmla="*/ 2147483647 h 551"/>
              <a:gd name="T42" fmla="*/ 2147483647 w 368"/>
              <a:gd name="T43" fmla="*/ 2147483647 h 551"/>
              <a:gd name="T44" fmla="*/ 2147483647 w 368"/>
              <a:gd name="T45" fmla="*/ 2147483647 h 551"/>
              <a:gd name="T46" fmla="*/ 2147483647 w 368"/>
              <a:gd name="T47" fmla="*/ 2147483647 h 551"/>
              <a:gd name="T48" fmla="*/ 2147483647 w 368"/>
              <a:gd name="T49" fmla="*/ 2147483647 h 551"/>
              <a:gd name="T50" fmla="*/ 2147483647 w 368"/>
              <a:gd name="T51" fmla="*/ 2147483647 h 551"/>
              <a:gd name="T52" fmla="*/ 2147483647 w 368"/>
              <a:gd name="T53" fmla="*/ 2147483647 h 551"/>
              <a:gd name="T54" fmla="*/ 2147483647 w 368"/>
              <a:gd name="T55" fmla="*/ 2147483647 h 551"/>
              <a:gd name="T56" fmla="*/ 2147483647 w 368"/>
              <a:gd name="T57" fmla="*/ 2147483647 h 551"/>
              <a:gd name="T58" fmla="*/ 2147483647 w 368"/>
              <a:gd name="T59" fmla="*/ 2147483647 h 551"/>
              <a:gd name="T60" fmla="*/ 2147483647 w 368"/>
              <a:gd name="T61" fmla="*/ 2147483647 h 551"/>
              <a:gd name="T62" fmla="*/ 2147483647 w 368"/>
              <a:gd name="T63" fmla="*/ 2147483647 h 551"/>
              <a:gd name="T64" fmla="*/ 2147483647 w 368"/>
              <a:gd name="T65" fmla="*/ 2147483647 h 551"/>
              <a:gd name="T66" fmla="*/ 2147483647 w 368"/>
              <a:gd name="T67" fmla="*/ 2147483647 h 551"/>
              <a:gd name="T68" fmla="*/ 2147483647 w 368"/>
              <a:gd name="T69" fmla="*/ 2147483647 h 551"/>
              <a:gd name="T70" fmla="*/ 2147483647 w 368"/>
              <a:gd name="T71" fmla="*/ 2147483647 h 551"/>
              <a:gd name="T72" fmla="*/ 2147483647 w 368"/>
              <a:gd name="T73" fmla="*/ 2147483647 h 551"/>
              <a:gd name="T74" fmla="*/ 2147483647 w 368"/>
              <a:gd name="T75" fmla="*/ 2147483647 h 551"/>
              <a:gd name="T76" fmla="*/ 2147483647 w 368"/>
              <a:gd name="T77" fmla="*/ 2147483647 h 551"/>
              <a:gd name="T78" fmla="*/ 2147483647 w 368"/>
              <a:gd name="T79" fmla="*/ 2147483647 h 551"/>
              <a:gd name="T80" fmla="*/ 2147483647 w 368"/>
              <a:gd name="T81" fmla="*/ 2147483647 h 551"/>
              <a:gd name="T82" fmla="*/ 2147483647 w 368"/>
              <a:gd name="T83" fmla="*/ 2147483647 h 551"/>
              <a:gd name="T84" fmla="*/ 2147483647 w 368"/>
              <a:gd name="T85" fmla="*/ 2147483647 h 551"/>
              <a:gd name="T86" fmla="*/ 2147483647 w 368"/>
              <a:gd name="T87" fmla="*/ 2147483647 h 551"/>
              <a:gd name="T88" fmla="*/ 2147483647 w 368"/>
              <a:gd name="T89" fmla="*/ 2147483647 h 551"/>
              <a:gd name="T90" fmla="*/ 2147483647 w 368"/>
              <a:gd name="T91" fmla="*/ 2147483647 h 551"/>
              <a:gd name="T92" fmla="*/ 2147483647 w 368"/>
              <a:gd name="T93" fmla="*/ 2147483647 h 551"/>
              <a:gd name="T94" fmla="*/ 2147483647 w 368"/>
              <a:gd name="T95" fmla="*/ 2147483647 h 551"/>
              <a:gd name="T96" fmla="*/ 2147483647 w 368"/>
              <a:gd name="T97" fmla="*/ 2147483647 h 551"/>
              <a:gd name="T98" fmla="*/ 2147483647 w 368"/>
              <a:gd name="T99" fmla="*/ 2147483647 h 551"/>
              <a:gd name="T100" fmla="*/ 2147483647 w 368"/>
              <a:gd name="T101" fmla="*/ 214748364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51"/>
              <a:gd name="T155" fmla="*/ 368 w 368"/>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51">
                <a:moveTo>
                  <a:pt x="368" y="15"/>
                </a:moveTo>
                <a:lnTo>
                  <a:pt x="361" y="11"/>
                </a:lnTo>
                <a:lnTo>
                  <a:pt x="350" y="8"/>
                </a:lnTo>
                <a:lnTo>
                  <a:pt x="338" y="4"/>
                </a:lnTo>
                <a:lnTo>
                  <a:pt x="325" y="2"/>
                </a:lnTo>
                <a:lnTo>
                  <a:pt x="310" y="0"/>
                </a:lnTo>
                <a:lnTo>
                  <a:pt x="297" y="0"/>
                </a:lnTo>
                <a:lnTo>
                  <a:pt x="285" y="2"/>
                </a:lnTo>
                <a:lnTo>
                  <a:pt x="277" y="6"/>
                </a:lnTo>
                <a:lnTo>
                  <a:pt x="269" y="13"/>
                </a:lnTo>
                <a:lnTo>
                  <a:pt x="260" y="22"/>
                </a:lnTo>
                <a:lnTo>
                  <a:pt x="250" y="33"/>
                </a:lnTo>
                <a:lnTo>
                  <a:pt x="242" y="43"/>
                </a:lnTo>
                <a:lnTo>
                  <a:pt x="230" y="54"/>
                </a:lnTo>
                <a:lnTo>
                  <a:pt x="221" y="63"/>
                </a:lnTo>
                <a:lnTo>
                  <a:pt x="211" y="72"/>
                </a:lnTo>
                <a:lnTo>
                  <a:pt x="201" y="76"/>
                </a:lnTo>
                <a:lnTo>
                  <a:pt x="191" y="79"/>
                </a:lnTo>
                <a:lnTo>
                  <a:pt x="181" y="83"/>
                </a:lnTo>
                <a:lnTo>
                  <a:pt x="171" y="88"/>
                </a:lnTo>
                <a:lnTo>
                  <a:pt x="159" y="92"/>
                </a:lnTo>
                <a:lnTo>
                  <a:pt x="148" y="97"/>
                </a:lnTo>
                <a:lnTo>
                  <a:pt x="136" y="101"/>
                </a:lnTo>
                <a:lnTo>
                  <a:pt x="123" y="104"/>
                </a:lnTo>
                <a:lnTo>
                  <a:pt x="108" y="108"/>
                </a:lnTo>
                <a:lnTo>
                  <a:pt x="93" y="110"/>
                </a:lnTo>
                <a:lnTo>
                  <a:pt x="78" y="112"/>
                </a:lnTo>
                <a:lnTo>
                  <a:pt x="63" y="113"/>
                </a:lnTo>
                <a:lnTo>
                  <a:pt x="50" y="115"/>
                </a:lnTo>
                <a:lnTo>
                  <a:pt x="35" y="117"/>
                </a:lnTo>
                <a:lnTo>
                  <a:pt x="22" y="117"/>
                </a:lnTo>
                <a:lnTo>
                  <a:pt x="10" y="119"/>
                </a:lnTo>
                <a:lnTo>
                  <a:pt x="0" y="121"/>
                </a:lnTo>
                <a:lnTo>
                  <a:pt x="4" y="142"/>
                </a:lnTo>
                <a:lnTo>
                  <a:pt x="9" y="164"/>
                </a:lnTo>
                <a:lnTo>
                  <a:pt x="10" y="187"/>
                </a:lnTo>
                <a:lnTo>
                  <a:pt x="12" y="207"/>
                </a:lnTo>
                <a:lnTo>
                  <a:pt x="14" y="226"/>
                </a:lnTo>
                <a:lnTo>
                  <a:pt x="17" y="248"/>
                </a:lnTo>
                <a:lnTo>
                  <a:pt x="22" y="268"/>
                </a:lnTo>
                <a:lnTo>
                  <a:pt x="32" y="284"/>
                </a:lnTo>
                <a:lnTo>
                  <a:pt x="37" y="305"/>
                </a:lnTo>
                <a:lnTo>
                  <a:pt x="42" y="334"/>
                </a:lnTo>
                <a:lnTo>
                  <a:pt x="48" y="364"/>
                </a:lnTo>
                <a:lnTo>
                  <a:pt x="55" y="389"/>
                </a:lnTo>
                <a:lnTo>
                  <a:pt x="60" y="402"/>
                </a:lnTo>
                <a:lnTo>
                  <a:pt x="67" y="418"/>
                </a:lnTo>
                <a:lnTo>
                  <a:pt x="73" y="438"/>
                </a:lnTo>
                <a:lnTo>
                  <a:pt x="83" y="461"/>
                </a:lnTo>
                <a:lnTo>
                  <a:pt x="91" y="484"/>
                </a:lnTo>
                <a:lnTo>
                  <a:pt x="101" y="508"/>
                </a:lnTo>
                <a:lnTo>
                  <a:pt x="111" y="529"/>
                </a:lnTo>
                <a:lnTo>
                  <a:pt x="121" y="551"/>
                </a:lnTo>
                <a:lnTo>
                  <a:pt x="121" y="526"/>
                </a:lnTo>
                <a:lnTo>
                  <a:pt x="121" y="488"/>
                </a:lnTo>
                <a:lnTo>
                  <a:pt x="120" y="449"/>
                </a:lnTo>
                <a:lnTo>
                  <a:pt x="113" y="418"/>
                </a:lnTo>
                <a:lnTo>
                  <a:pt x="113" y="402"/>
                </a:lnTo>
                <a:lnTo>
                  <a:pt x="111" y="381"/>
                </a:lnTo>
                <a:lnTo>
                  <a:pt x="110" y="359"/>
                </a:lnTo>
                <a:lnTo>
                  <a:pt x="105" y="343"/>
                </a:lnTo>
                <a:lnTo>
                  <a:pt x="105" y="321"/>
                </a:lnTo>
                <a:lnTo>
                  <a:pt x="101" y="294"/>
                </a:lnTo>
                <a:lnTo>
                  <a:pt x="96" y="268"/>
                </a:lnTo>
                <a:lnTo>
                  <a:pt x="88" y="248"/>
                </a:lnTo>
                <a:lnTo>
                  <a:pt x="85" y="230"/>
                </a:lnTo>
                <a:lnTo>
                  <a:pt x="83" y="223"/>
                </a:lnTo>
                <a:lnTo>
                  <a:pt x="78" y="207"/>
                </a:lnTo>
                <a:lnTo>
                  <a:pt x="73" y="187"/>
                </a:lnTo>
                <a:lnTo>
                  <a:pt x="73" y="171"/>
                </a:lnTo>
                <a:lnTo>
                  <a:pt x="83" y="173"/>
                </a:lnTo>
                <a:lnTo>
                  <a:pt x="95" y="171"/>
                </a:lnTo>
                <a:lnTo>
                  <a:pt x="105" y="169"/>
                </a:lnTo>
                <a:lnTo>
                  <a:pt x="116" y="164"/>
                </a:lnTo>
                <a:lnTo>
                  <a:pt x="128" y="160"/>
                </a:lnTo>
                <a:lnTo>
                  <a:pt x="138" y="153"/>
                </a:lnTo>
                <a:lnTo>
                  <a:pt x="148" y="147"/>
                </a:lnTo>
                <a:lnTo>
                  <a:pt x="158" y="140"/>
                </a:lnTo>
                <a:lnTo>
                  <a:pt x="166" y="133"/>
                </a:lnTo>
                <a:lnTo>
                  <a:pt x="174" y="128"/>
                </a:lnTo>
                <a:lnTo>
                  <a:pt x="184" y="122"/>
                </a:lnTo>
                <a:lnTo>
                  <a:pt x="192" y="115"/>
                </a:lnTo>
                <a:lnTo>
                  <a:pt x="202" y="110"/>
                </a:lnTo>
                <a:lnTo>
                  <a:pt x="211" y="104"/>
                </a:lnTo>
                <a:lnTo>
                  <a:pt x="219" y="99"/>
                </a:lnTo>
                <a:lnTo>
                  <a:pt x="226" y="92"/>
                </a:lnTo>
                <a:lnTo>
                  <a:pt x="234" y="85"/>
                </a:lnTo>
                <a:lnTo>
                  <a:pt x="244" y="74"/>
                </a:lnTo>
                <a:lnTo>
                  <a:pt x="254" y="63"/>
                </a:lnTo>
                <a:lnTo>
                  <a:pt x="265" y="52"/>
                </a:lnTo>
                <a:lnTo>
                  <a:pt x="275" y="42"/>
                </a:lnTo>
                <a:lnTo>
                  <a:pt x="285" y="31"/>
                </a:lnTo>
                <a:lnTo>
                  <a:pt x="293" y="24"/>
                </a:lnTo>
                <a:lnTo>
                  <a:pt x="298" y="20"/>
                </a:lnTo>
                <a:lnTo>
                  <a:pt x="303" y="20"/>
                </a:lnTo>
                <a:lnTo>
                  <a:pt x="312" y="20"/>
                </a:lnTo>
                <a:lnTo>
                  <a:pt x="320" y="20"/>
                </a:lnTo>
                <a:lnTo>
                  <a:pt x="331" y="22"/>
                </a:lnTo>
                <a:lnTo>
                  <a:pt x="341" y="22"/>
                </a:lnTo>
                <a:lnTo>
                  <a:pt x="351" y="22"/>
                </a:lnTo>
                <a:lnTo>
                  <a:pt x="361" y="18"/>
                </a:lnTo>
                <a:lnTo>
                  <a:pt x="368" y="15"/>
                </a:lnTo>
                <a:close/>
              </a:path>
            </a:pathLst>
          </a:custGeom>
          <a:solidFill>
            <a:srgbClr val="000000"/>
          </a:solidFill>
          <a:ln w="9525">
            <a:noFill/>
            <a:round/>
            <a:headEnd/>
            <a:tailEnd/>
          </a:ln>
        </p:spPr>
        <p:txBody>
          <a:bodyPr/>
          <a:lstStyle/>
          <a:p>
            <a:endParaRPr lang="en-US">
              <a:solidFill>
                <a:prstClr val="black"/>
              </a:solidFill>
            </a:endParaRPr>
          </a:p>
        </p:txBody>
      </p:sp>
      <p:sp>
        <p:nvSpPr>
          <p:cNvPr id="41013" name="Freeform 286"/>
          <p:cNvSpPr>
            <a:spLocks/>
          </p:cNvSpPr>
          <p:nvPr/>
        </p:nvSpPr>
        <p:spPr bwMode="auto">
          <a:xfrm>
            <a:off x="1008063" y="5122863"/>
            <a:ext cx="623887" cy="766762"/>
          </a:xfrm>
          <a:custGeom>
            <a:avLst/>
            <a:gdLst>
              <a:gd name="T0" fmla="*/ 2147483647 w 393"/>
              <a:gd name="T1" fmla="*/ 2147483647 h 483"/>
              <a:gd name="T2" fmla="*/ 2147483647 w 393"/>
              <a:gd name="T3" fmla="*/ 2147483647 h 483"/>
              <a:gd name="T4" fmla="*/ 2147483647 w 393"/>
              <a:gd name="T5" fmla="*/ 2147483647 h 483"/>
              <a:gd name="T6" fmla="*/ 2147483647 w 393"/>
              <a:gd name="T7" fmla="*/ 2147483647 h 483"/>
              <a:gd name="T8" fmla="*/ 2147483647 w 393"/>
              <a:gd name="T9" fmla="*/ 2147483647 h 483"/>
              <a:gd name="T10" fmla="*/ 2147483647 w 393"/>
              <a:gd name="T11" fmla="*/ 2147483647 h 483"/>
              <a:gd name="T12" fmla="*/ 2147483647 w 393"/>
              <a:gd name="T13" fmla="*/ 2147483647 h 483"/>
              <a:gd name="T14" fmla="*/ 2147483647 w 393"/>
              <a:gd name="T15" fmla="*/ 2147483647 h 483"/>
              <a:gd name="T16" fmla="*/ 2147483647 w 393"/>
              <a:gd name="T17" fmla="*/ 2147483647 h 483"/>
              <a:gd name="T18" fmla="*/ 2147483647 w 393"/>
              <a:gd name="T19" fmla="*/ 2147483647 h 483"/>
              <a:gd name="T20" fmla="*/ 2147483647 w 393"/>
              <a:gd name="T21" fmla="*/ 2147483647 h 483"/>
              <a:gd name="T22" fmla="*/ 2147483647 w 393"/>
              <a:gd name="T23" fmla="*/ 2147483647 h 483"/>
              <a:gd name="T24" fmla="*/ 2147483647 w 393"/>
              <a:gd name="T25" fmla="*/ 2147483647 h 483"/>
              <a:gd name="T26" fmla="*/ 2147483647 w 393"/>
              <a:gd name="T27" fmla="*/ 2147483647 h 483"/>
              <a:gd name="T28" fmla="*/ 2147483647 w 393"/>
              <a:gd name="T29" fmla="*/ 2147483647 h 483"/>
              <a:gd name="T30" fmla="*/ 2147483647 w 393"/>
              <a:gd name="T31" fmla="*/ 2147483647 h 483"/>
              <a:gd name="T32" fmla="*/ 2147483647 w 393"/>
              <a:gd name="T33" fmla="*/ 2147483647 h 483"/>
              <a:gd name="T34" fmla="*/ 2147483647 w 393"/>
              <a:gd name="T35" fmla="*/ 2147483647 h 483"/>
              <a:gd name="T36" fmla="*/ 2147483647 w 393"/>
              <a:gd name="T37" fmla="*/ 2147483647 h 483"/>
              <a:gd name="T38" fmla="*/ 2147483647 w 393"/>
              <a:gd name="T39" fmla="*/ 2147483647 h 483"/>
              <a:gd name="T40" fmla="*/ 2147483647 w 393"/>
              <a:gd name="T41" fmla="*/ 2147483647 h 483"/>
              <a:gd name="T42" fmla="*/ 2147483647 w 393"/>
              <a:gd name="T43" fmla="*/ 2147483647 h 483"/>
              <a:gd name="T44" fmla="*/ 2147483647 w 393"/>
              <a:gd name="T45" fmla="*/ 2147483647 h 483"/>
              <a:gd name="T46" fmla="*/ 2147483647 w 393"/>
              <a:gd name="T47" fmla="*/ 2147483647 h 483"/>
              <a:gd name="T48" fmla="*/ 2147483647 w 393"/>
              <a:gd name="T49" fmla="*/ 2147483647 h 483"/>
              <a:gd name="T50" fmla="*/ 2147483647 w 393"/>
              <a:gd name="T51" fmla="*/ 2147483647 h 483"/>
              <a:gd name="T52" fmla="*/ 2147483647 w 393"/>
              <a:gd name="T53" fmla="*/ 2147483647 h 483"/>
              <a:gd name="T54" fmla="*/ 2147483647 w 393"/>
              <a:gd name="T55" fmla="*/ 2147483647 h 483"/>
              <a:gd name="T56" fmla="*/ 2147483647 w 393"/>
              <a:gd name="T57" fmla="*/ 2147483647 h 483"/>
              <a:gd name="T58" fmla="*/ 2147483647 w 393"/>
              <a:gd name="T59" fmla="*/ 2147483647 h 483"/>
              <a:gd name="T60" fmla="*/ 2147483647 w 393"/>
              <a:gd name="T61" fmla="*/ 2147483647 h 483"/>
              <a:gd name="T62" fmla="*/ 2147483647 w 393"/>
              <a:gd name="T63" fmla="*/ 2147483647 h 483"/>
              <a:gd name="T64" fmla="*/ 2147483647 w 393"/>
              <a:gd name="T65" fmla="*/ 2147483647 h 483"/>
              <a:gd name="T66" fmla="*/ 2147483647 w 393"/>
              <a:gd name="T67" fmla="*/ 2147483647 h 483"/>
              <a:gd name="T68" fmla="*/ 2147483647 w 393"/>
              <a:gd name="T69" fmla="*/ 2147483647 h 483"/>
              <a:gd name="T70" fmla="*/ 2147483647 w 393"/>
              <a:gd name="T71" fmla="*/ 2147483647 h 483"/>
              <a:gd name="T72" fmla="*/ 2147483647 w 393"/>
              <a:gd name="T73" fmla="*/ 2147483647 h 483"/>
              <a:gd name="T74" fmla="*/ 2147483647 w 393"/>
              <a:gd name="T75" fmla="*/ 2147483647 h 483"/>
              <a:gd name="T76" fmla="*/ 2147483647 w 393"/>
              <a:gd name="T77" fmla="*/ 2147483647 h 483"/>
              <a:gd name="T78" fmla="*/ 2147483647 w 393"/>
              <a:gd name="T79" fmla="*/ 2147483647 h 483"/>
              <a:gd name="T80" fmla="*/ 2147483647 w 393"/>
              <a:gd name="T81" fmla="*/ 2147483647 h 483"/>
              <a:gd name="T82" fmla="*/ 2147483647 w 393"/>
              <a:gd name="T83" fmla="*/ 2147483647 h 483"/>
              <a:gd name="T84" fmla="*/ 2147483647 w 393"/>
              <a:gd name="T85" fmla="*/ 0 h 483"/>
              <a:gd name="T86" fmla="*/ 2147483647 w 393"/>
              <a:gd name="T87" fmla="*/ 2147483647 h 483"/>
              <a:gd name="T88" fmla="*/ 2147483647 w 393"/>
              <a:gd name="T89" fmla="*/ 2147483647 h 483"/>
              <a:gd name="T90" fmla="*/ 2147483647 w 393"/>
              <a:gd name="T91" fmla="*/ 2147483647 h 483"/>
              <a:gd name="T92" fmla="*/ 2147483647 w 393"/>
              <a:gd name="T93" fmla="*/ 2147483647 h 483"/>
              <a:gd name="T94" fmla="*/ 2147483647 w 393"/>
              <a:gd name="T95" fmla="*/ 2147483647 h 4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83"/>
              <a:gd name="T146" fmla="*/ 393 w 393"/>
              <a:gd name="T147" fmla="*/ 483 h 4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83">
                <a:moveTo>
                  <a:pt x="0" y="85"/>
                </a:moveTo>
                <a:lnTo>
                  <a:pt x="2" y="110"/>
                </a:lnTo>
                <a:lnTo>
                  <a:pt x="7" y="147"/>
                </a:lnTo>
                <a:lnTo>
                  <a:pt x="15" y="185"/>
                </a:lnTo>
                <a:lnTo>
                  <a:pt x="25" y="210"/>
                </a:lnTo>
                <a:lnTo>
                  <a:pt x="37" y="234"/>
                </a:lnTo>
                <a:lnTo>
                  <a:pt x="48" y="264"/>
                </a:lnTo>
                <a:lnTo>
                  <a:pt x="58" y="294"/>
                </a:lnTo>
                <a:lnTo>
                  <a:pt x="67" y="320"/>
                </a:lnTo>
                <a:lnTo>
                  <a:pt x="72" y="332"/>
                </a:lnTo>
                <a:lnTo>
                  <a:pt x="80" y="350"/>
                </a:lnTo>
                <a:lnTo>
                  <a:pt x="88" y="373"/>
                </a:lnTo>
                <a:lnTo>
                  <a:pt x="96" y="397"/>
                </a:lnTo>
                <a:lnTo>
                  <a:pt x="106" y="422"/>
                </a:lnTo>
                <a:lnTo>
                  <a:pt x="116" y="445"/>
                </a:lnTo>
                <a:lnTo>
                  <a:pt x="126" y="467"/>
                </a:lnTo>
                <a:lnTo>
                  <a:pt x="136" y="483"/>
                </a:lnTo>
                <a:lnTo>
                  <a:pt x="133" y="458"/>
                </a:lnTo>
                <a:lnTo>
                  <a:pt x="128" y="429"/>
                </a:lnTo>
                <a:lnTo>
                  <a:pt x="123" y="404"/>
                </a:lnTo>
                <a:lnTo>
                  <a:pt x="120" y="386"/>
                </a:lnTo>
                <a:lnTo>
                  <a:pt x="118" y="366"/>
                </a:lnTo>
                <a:lnTo>
                  <a:pt x="116" y="339"/>
                </a:lnTo>
                <a:lnTo>
                  <a:pt x="113" y="312"/>
                </a:lnTo>
                <a:lnTo>
                  <a:pt x="108" y="294"/>
                </a:lnTo>
                <a:lnTo>
                  <a:pt x="103" y="280"/>
                </a:lnTo>
                <a:lnTo>
                  <a:pt x="98" y="259"/>
                </a:lnTo>
                <a:lnTo>
                  <a:pt x="95" y="239"/>
                </a:lnTo>
                <a:lnTo>
                  <a:pt x="93" y="225"/>
                </a:lnTo>
                <a:lnTo>
                  <a:pt x="88" y="201"/>
                </a:lnTo>
                <a:lnTo>
                  <a:pt x="78" y="164"/>
                </a:lnTo>
                <a:lnTo>
                  <a:pt x="68" y="126"/>
                </a:lnTo>
                <a:lnTo>
                  <a:pt x="58" y="101"/>
                </a:lnTo>
                <a:lnTo>
                  <a:pt x="65" y="92"/>
                </a:lnTo>
                <a:lnTo>
                  <a:pt x="75" y="85"/>
                </a:lnTo>
                <a:lnTo>
                  <a:pt x="83" y="78"/>
                </a:lnTo>
                <a:lnTo>
                  <a:pt x="93" y="72"/>
                </a:lnTo>
                <a:lnTo>
                  <a:pt x="105" y="69"/>
                </a:lnTo>
                <a:lnTo>
                  <a:pt x="115" y="63"/>
                </a:lnTo>
                <a:lnTo>
                  <a:pt x="126" y="61"/>
                </a:lnTo>
                <a:lnTo>
                  <a:pt x="138" y="58"/>
                </a:lnTo>
                <a:lnTo>
                  <a:pt x="151" y="54"/>
                </a:lnTo>
                <a:lnTo>
                  <a:pt x="168" y="52"/>
                </a:lnTo>
                <a:lnTo>
                  <a:pt x="186" y="49"/>
                </a:lnTo>
                <a:lnTo>
                  <a:pt x="204" y="47"/>
                </a:lnTo>
                <a:lnTo>
                  <a:pt x="222" y="45"/>
                </a:lnTo>
                <a:lnTo>
                  <a:pt x="239" y="44"/>
                </a:lnTo>
                <a:lnTo>
                  <a:pt x="254" y="42"/>
                </a:lnTo>
                <a:lnTo>
                  <a:pt x="264" y="42"/>
                </a:lnTo>
                <a:lnTo>
                  <a:pt x="269" y="44"/>
                </a:lnTo>
                <a:lnTo>
                  <a:pt x="275" y="44"/>
                </a:lnTo>
                <a:lnTo>
                  <a:pt x="285" y="44"/>
                </a:lnTo>
                <a:lnTo>
                  <a:pt x="297" y="44"/>
                </a:lnTo>
                <a:lnTo>
                  <a:pt x="308" y="42"/>
                </a:lnTo>
                <a:lnTo>
                  <a:pt x="318" y="42"/>
                </a:lnTo>
                <a:lnTo>
                  <a:pt x="328" y="40"/>
                </a:lnTo>
                <a:lnTo>
                  <a:pt x="335" y="38"/>
                </a:lnTo>
                <a:lnTo>
                  <a:pt x="340" y="36"/>
                </a:lnTo>
                <a:lnTo>
                  <a:pt x="346" y="36"/>
                </a:lnTo>
                <a:lnTo>
                  <a:pt x="355" y="35"/>
                </a:lnTo>
                <a:lnTo>
                  <a:pt x="365" y="33"/>
                </a:lnTo>
                <a:lnTo>
                  <a:pt x="373" y="31"/>
                </a:lnTo>
                <a:lnTo>
                  <a:pt x="381" y="29"/>
                </a:lnTo>
                <a:lnTo>
                  <a:pt x="388" y="26"/>
                </a:lnTo>
                <a:lnTo>
                  <a:pt x="393" y="22"/>
                </a:lnTo>
                <a:lnTo>
                  <a:pt x="393" y="20"/>
                </a:lnTo>
                <a:lnTo>
                  <a:pt x="386" y="18"/>
                </a:lnTo>
                <a:lnTo>
                  <a:pt x="373" y="20"/>
                </a:lnTo>
                <a:lnTo>
                  <a:pt x="358" y="24"/>
                </a:lnTo>
                <a:lnTo>
                  <a:pt x="340" y="26"/>
                </a:lnTo>
                <a:lnTo>
                  <a:pt x="323" y="27"/>
                </a:lnTo>
                <a:lnTo>
                  <a:pt x="308" y="27"/>
                </a:lnTo>
                <a:lnTo>
                  <a:pt x="298" y="26"/>
                </a:lnTo>
                <a:lnTo>
                  <a:pt x="290" y="24"/>
                </a:lnTo>
                <a:lnTo>
                  <a:pt x="280" y="22"/>
                </a:lnTo>
                <a:lnTo>
                  <a:pt x="269" y="22"/>
                </a:lnTo>
                <a:lnTo>
                  <a:pt x="259" y="22"/>
                </a:lnTo>
                <a:lnTo>
                  <a:pt x="245" y="20"/>
                </a:lnTo>
                <a:lnTo>
                  <a:pt x="234" y="20"/>
                </a:lnTo>
                <a:lnTo>
                  <a:pt x="222" y="17"/>
                </a:lnTo>
                <a:lnTo>
                  <a:pt x="212" y="13"/>
                </a:lnTo>
                <a:lnTo>
                  <a:pt x="202" y="9"/>
                </a:lnTo>
                <a:lnTo>
                  <a:pt x="192" y="6"/>
                </a:lnTo>
                <a:lnTo>
                  <a:pt x="183" y="2"/>
                </a:lnTo>
                <a:lnTo>
                  <a:pt x="173" y="0"/>
                </a:lnTo>
                <a:lnTo>
                  <a:pt x="163" y="0"/>
                </a:lnTo>
                <a:lnTo>
                  <a:pt x="154" y="0"/>
                </a:lnTo>
                <a:lnTo>
                  <a:pt x="144" y="2"/>
                </a:lnTo>
                <a:lnTo>
                  <a:pt x="136" y="4"/>
                </a:lnTo>
                <a:lnTo>
                  <a:pt x="126" y="6"/>
                </a:lnTo>
                <a:lnTo>
                  <a:pt x="111" y="6"/>
                </a:lnTo>
                <a:lnTo>
                  <a:pt x="95" y="9"/>
                </a:lnTo>
                <a:lnTo>
                  <a:pt x="77" y="13"/>
                </a:lnTo>
                <a:lnTo>
                  <a:pt x="58" y="22"/>
                </a:lnTo>
                <a:lnTo>
                  <a:pt x="39" y="36"/>
                </a:lnTo>
                <a:lnTo>
                  <a:pt x="19" y="56"/>
                </a:lnTo>
                <a:lnTo>
                  <a:pt x="0" y="85"/>
                </a:lnTo>
                <a:close/>
              </a:path>
            </a:pathLst>
          </a:custGeom>
          <a:solidFill>
            <a:srgbClr val="000000"/>
          </a:solidFill>
          <a:ln w="9525">
            <a:noFill/>
            <a:round/>
            <a:headEnd/>
            <a:tailEnd/>
          </a:ln>
        </p:spPr>
        <p:txBody>
          <a:bodyPr/>
          <a:lstStyle/>
          <a:p>
            <a:endParaRPr lang="en-US">
              <a:solidFill>
                <a:prstClr val="black"/>
              </a:solidFill>
            </a:endParaRPr>
          </a:p>
        </p:txBody>
      </p:sp>
      <p:sp>
        <p:nvSpPr>
          <p:cNvPr id="41014" name="Freeform 287"/>
          <p:cNvSpPr>
            <a:spLocks/>
          </p:cNvSpPr>
          <p:nvPr/>
        </p:nvSpPr>
        <p:spPr bwMode="auto">
          <a:xfrm>
            <a:off x="1720850" y="5165725"/>
            <a:ext cx="168275" cy="627063"/>
          </a:xfrm>
          <a:custGeom>
            <a:avLst/>
            <a:gdLst>
              <a:gd name="T0" fmla="*/ 0 w 106"/>
              <a:gd name="T1" fmla="*/ 0 h 395"/>
              <a:gd name="T2" fmla="*/ 2147483647 w 106"/>
              <a:gd name="T3" fmla="*/ 2147483647 h 395"/>
              <a:gd name="T4" fmla="*/ 2147483647 w 106"/>
              <a:gd name="T5" fmla="*/ 2147483647 h 395"/>
              <a:gd name="T6" fmla="*/ 2147483647 w 106"/>
              <a:gd name="T7" fmla="*/ 2147483647 h 395"/>
              <a:gd name="T8" fmla="*/ 2147483647 w 106"/>
              <a:gd name="T9" fmla="*/ 2147483647 h 395"/>
              <a:gd name="T10" fmla="*/ 2147483647 w 106"/>
              <a:gd name="T11" fmla="*/ 2147483647 h 395"/>
              <a:gd name="T12" fmla="*/ 2147483647 w 106"/>
              <a:gd name="T13" fmla="*/ 2147483647 h 395"/>
              <a:gd name="T14" fmla="*/ 2147483647 w 106"/>
              <a:gd name="T15" fmla="*/ 2147483647 h 395"/>
              <a:gd name="T16" fmla="*/ 2147483647 w 106"/>
              <a:gd name="T17" fmla="*/ 2147483647 h 395"/>
              <a:gd name="T18" fmla="*/ 2147483647 w 106"/>
              <a:gd name="T19" fmla="*/ 2147483647 h 395"/>
              <a:gd name="T20" fmla="*/ 2147483647 w 106"/>
              <a:gd name="T21" fmla="*/ 2147483647 h 395"/>
              <a:gd name="T22" fmla="*/ 2147483647 w 106"/>
              <a:gd name="T23" fmla="*/ 2147483647 h 395"/>
              <a:gd name="T24" fmla="*/ 2147483647 w 106"/>
              <a:gd name="T25" fmla="*/ 2147483647 h 395"/>
              <a:gd name="T26" fmla="*/ 2147483647 w 106"/>
              <a:gd name="T27" fmla="*/ 2147483647 h 395"/>
              <a:gd name="T28" fmla="*/ 2147483647 w 106"/>
              <a:gd name="T29" fmla="*/ 2147483647 h 395"/>
              <a:gd name="T30" fmla="*/ 2147483647 w 106"/>
              <a:gd name="T31" fmla="*/ 2147483647 h 395"/>
              <a:gd name="T32" fmla="*/ 2147483647 w 106"/>
              <a:gd name="T33" fmla="*/ 2147483647 h 395"/>
              <a:gd name="T34" fmla="*/ 2147483647 w 106"/>
              <a:gd name="T35" fmla="*/ 2147483647 h 395"/>
              <a:gd name="T36" fmla="*/ 2147483647 w 106"/>
              <a:gd name="T37" fmla="*/ 2147483647 h 395"/>
              <a:gd name="T38" fmla="*/ 2147483647 w 106"/>
              <a:gd name="T39" fmla="*/ 2147483647 h 395"/>
              <a:gd name="T40" fmla="*/ 2147483647 w 106"/>
              <a:gd name="T41" fmla="*/ 2147483647 h 395"/>
              <a:gd name="T42" fmla="*/ 2147483647 w 106"/>
              <a:gd name="T43" fmla="*/ 2147483647 h 395"/>
              <a:gd name="T44" fmla="*/ 2147483647 w 106"/>
              <a:gd name="T45" fmla="*/ 2147483647 h 395"/>
              <a:gd name="T46" fmla="*/ 2147483647 w 106"/>
              <a:gd name="T47" fmla="*/ 2147483647 h 395"/>
              <a:gd name="T48" fmla="*/ 2147483647 w 106"/>
              <a:gd name="T49" fmla="*/ 2147483647 h 395"/>
              <a:gd name="T50" fmla="*/ 2147483647 w 106"/>
              <a:gd name="T51" fmla="*/ 2147483647 h 395"/>
              <a:gd name="T52" fmla="*/ 2147483647 w 106"/>
              <a:gd name="T53" fmla="*/ 2147483647 h 395"/>
              <a:gd name="T54" fmla="*/ 2147483647 w 106"/>
              <a:gd name="T55" fmla="*/ 2147483647 h 395"/>
              <a:gd name="T56" fmla="*/ 2147483647 w 106"/>
              <a:gd name="T57" fmla="*/ 2147483647 h 395"/>
              <a:gd name="T58" fmla="*/ 2147483647 w 106"/>
              <a:gd name="T59" fmla="*/ 2147483647 h 395"/>
              <a:gd name="T60" fmla="*/ 2147483647 w 106"/>
              <a:gd name="T61" fmla="*/ 2147483647 h 395"/>
              <a:gd name="T62" fmla="*/ 2147483647 w 106"/>
              <a:gd name="T63" fmla="*/ 2147483647 h 395"/>
              <a:gd name="T64" fmla="*/ 2147483647 w 106"/>
              <a:gd name="T65" fmla="*/ 2147483647 h 395"/>
              <a:gd name="T66" fmla="*/ 2147483647 w 106"/>
              <a:gd name="T67" fmla="*/ 2147483647 h 395"/>
              <a:gd name="T68" fmla="*/ 2147483647 w 106"/>
              <a:gd name="T69" fmla="*/ 2147483647 h 395"/>
              <a:gd name="T70" fmla="*/ 2147483647 w 106"/>
              <a:gd name="T71" fmla="*/ 2147483647 h 395"/>
              <a:gd name="T72" fmla="*/ 2147483647 w 106"/>
              <a:gd name="T73" fmla="*/ 2147483647 h 395"/>
              <a:gd name="T74" fmla="*/ 2147483647 w 106"/>
              <a:gd name="T75" fmla="*/ 2147483647 h 395"/>
              <a:gd name="T76" fmla="*/ 2147483647 w 106"/>
              <a:gd name="T77" fmla="*/ 2147483647 h 395"/>
              <a:gd name="T78" fmla="*/ 0 w 106"/>
              <a:gd name="T79" fmla="*/ 2147483647 h 395"/>
              <a:gd name="T80" fmla="*/ 0 w 106"/>
              <a:gd name="T81" fmla="*/ 0 h 3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395"/>
              <a:gd name="T125" fmla="*/ 106 w 106"/>
              <a:gd name="T126" fmla="*/ 395 h 3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395">
                <a:moveTo>
                  <a:pt x="0" y="0"/>
                </a:moveTo>
                <a:lnTo>
                  <a:pt x="7" y="13"/>
                </a:lnTo>
                <a:lnTo>
                  <a:pt x="13" y="27"/>
                </a:lnTo>
                <a:lnTo>
                  <a:pt x="22" y="45"/>
                </a:lnTo>
                <a:lnTo>
                  <a:pt x="30" y="63"/>
                </a:lnTo>
                <a:lnTo>
                  <a:pt x="36" y="83"/>
                </a:lnTo>
                <a:lnTo>
                  <a:pt x="45" y="99"/>
                </a:lnTo>
                <a:lnTo>
                  <a:pt x="50" y="113"/>
                </a:lnTo>
                <a:lnTo>
                  <a:pt x="55" y="122"/>
                </a:lnTo>
                <a:lnTo>
                  <a:pt x="61" y="138"/>
                </a:lnTo>
                <a:lnTo>
                  <a:pt x="66" y="158"/>
                </a:lnTo>
                <a:lnTo>
                  <a:pt x="73" y="178"/>
                </a:lnTo>
                <a:lnTo>
                  <a:pt x="78" y="198"/>
                </a:lnTo>
                <a:lnTo>
                  <a:pt x="86" y="223"/>
                </a:lnTo>
                <a:lnTo>
                  <a:pt x="94" y="255"/>
                </a:lnTo>
                <a:lnTo>
                  <a:pt x="103" y="287"/>
                </a:lnTo>
                <a:lnTo>
                  <a:pt x="104" y="309"/>
                </a:lnTo>
                <a:lnTo>
                  <a:pt x="104" y="327"/>
                </a:lnTo>
                <a:lnTo>
                  <a:pt x="106" y="348"/>
                </a:lnTo>
                <a:lnTo>
                  <a:pt x="106" y="373"/>
                </a:lnTo>
                <a:lnTo>
                  <a:pt x="101" y="395"/>
                </a:lnTo>
                <a:lnTo>
                  <a:pt x="96" y="388"/>
                </a:lnTo>
                <a:lnTo>
                  <a:pt x="88" y="375"/>
                </a:lnTo>
                <a:lnTo>
                  <a:pt x="81" y="362"/>
                </a:lnTo>
                <a:lnTo>
                  <a:pt x="73" y="348"/>
                </a:lnTo>
                <a:lnTo>
                  <a:pt x="66" y="334"/>
                </a:lnTo>
                <a:lnTo>
                  <a:pt x="58" y="319"/>
                </a:lnTo>
                <a:lnTo>
                  <a:pt x="53" y="309"/>
                </a:lnTo>
                <a:lnTo>
                  <a:pt x="48" y="300"/>
                </a:lnTo>
                <a:lnTo>
                  <a:pt x="40" y="284"/>
                </a:lnTo>
                <a:lnTo>
                  <a:pt x="32" y="262"/>
                </a:lnTo>
                <a:lnTo>
                  <a:pt x="25" y="235"/>
                </a:lnTo>
                <a:lnTo>
                  <a:pt x="22" y="208"/>
                </a:lnTo>
                <a:lnTo>
                  <a:pt x="22" y="180"/>
                </a:lnTo>
                <a:lnTo>
                  <a:pt x="18" y="151"/>
                </a:lnTo>
                <a:lnTo>
                  <a:pt x="15" y="122"/>
                </a:lnTo>
                <a:lnTo>
                  <a:pt x="15" y="99"/>
                </a:lnTo>
                <a:lnTo>
                  <a:pt x="13" y="76"/>
                </a:lnTo>
                <a:lnTo>
                  <a:pt x="7" y="51"/>
                </a:lnTo>
                <a:lnTo>
                  <a:pt x="0" y="24"/>
                </a:lnTo>
                <a:lnTo>
                  <a:pt x="0" y="0"/>
                </a:lnTo>
                <a:close/>
              </a:path>
            </a:pathLst>
          </a:custGeom>
          <a:solidFill>
            <a:srgbClr val="000000"/>
          </a:solidFill>
          <a:ln w="9525">
            <a:noFill/>
            <a:round/>
            <a:headEnd/>
            <a:tailEnd/>
          </a:ln>
        </p:spPr>
        <p:txBody>
          <a:bodyPr/>
          <a:lstStyle/>
          <a:p>
            <a:endParaRPr lang="en-US">
              <a:solidFill>
                <a:prstClr val="black"/>
              </a:solidFill>
            </a:endParaRPr>
          </a:p>
        </p:txBody>
      </p:sp>
      <p:sp>
        <p:nvSpPr>
          <p:cNvPr id="41015" name="Freeform 288"/>
          <p:cNvSpPr>
            <a:spLocks/>
          </p:cNvSpPr>
          <p:nvPr/>
        </p:nvSpPr>
        <p:spPr bwMode="auto">
          <a:xfrm>
            <a:off x="1284288" y="5843588"/>
            <a:ext cx="617537" cy="100012"/>
          </a:xfrm>
          <a:custGeom>
            <a:avLst/>
            <a:gdLst>
              <a:gd name="T0" fmla="*/ 0 w 389"/>
              <a:gd name="T1" fmla="*/ 2147483647 h 63"/>
              <a:gd name="T2" fmla="*/ 2147483647 w 389"/>
              <a:gd name="T3" fmla="*/ 2147483647 h 63"/>
              <a:gd name="T4" fmla="*/ 2147483647 w 389"/>
              <a:gd name="T5" fmla="*/ 2147483647 h 63"/>
              <a:gd name="T6" fmla="*/ 2147483647 w 389"/>
              <a:gd name="T7" fmla="*/ 2147483647 h 63"/>
              <a:gd name="T8" fmla="*/ 2147483647 w 389"/>
              <a:gd name="T9" fmla="*/ 2147483647 h 63"/>
              <a:gd name="T10" fmla="*/ 2147483647 w 389"/>
              <a:gd name="T11" fmla="*/ 2147483647 h 63"/>
              <a:gd name="T12" fmla="*/ 2147483647 w 389"/>
              <a:gd name="T13" fmla="*/ 2147483647 h 63"/>
              <a:gd name="T14" fmla="*/ 2147483647 w 389"/>
              <a:gd name="T15" fmla="*/ 2147483647 h 63"/>
              <a:gd name="T16" fmla="*/ 2147483647 w 389"/>
              <a:gd name="T17" fmla="*/ 2147483647 h 63"/>
              <a:gd name="T18" fmla="*/ 2147483647 w 389"/>
              <a:gd name="T19" fmla="*/ 2147483647 h 63"/>
              <a:gd name="T20" fmla="*/ 2147483647 w 389"/>
              <a:gd name="T21" fmla="*/ 2147483647 h 63"/>
              <a:gd name="T22" fmla="*/ 2147483647 w 389"/>
              <a:gd name="T23" fmla="*/ 2147483647 h 63"/>
              <a:gd name="T24" fmla="*/ 2147483647 w 389"/>
              <a:gd name="T25" fmla="*/ 2147483647 h 63"/>
              <a:gd name="T26" fmla="*/ 2147483647 w 389"/>
              <a:gd name="T27" fmla="*/ 0 h 63"/>
              <a:gd name="T28" fmla="*/ 2147483647 w 389"/>
              <a:gd name="T29" fmla="*/ 0 h 63"/>
              <a:gd name="T30" fmla="*/ 2147483647 w 389"/>
              <a:gd name="T31" fmla="*/ 0 h 63"/>
              <a:gd name="T32" fmla="*/ 2147483647 w 389"/>
              <a:gd name="T33" fmla="*/ 2147483647 h 63"/>
              <a:gd name="T34" fmla="*/ 2147483647 w 389"/>
              <a:gd name="T35" fmla="*/ 2147483647 h 63"/>
              <a:gd name="T36" fmla="*/ 2147483647 w 389"/>
              <a:gd name="T37" fmla="*/ 2147483647 h 63"/>
              <a:gd name="T38" fmla="*/ 2147483647 w 389"/>
              <a:gd name="T39" fmla="*/ 2147483647 h 63"/>
              <a:gd name="T40" fmla="*/ 2147483647 w 389"/>
              <a:gd name="T41" fmla="*/ 2147483647 h 63"/>
              <a:gd name="T42" fmla="*/ 2147483647 w 389"/>
              <a:gd name="T43" fmla="*/ 2147483647 h 63"/>
              <a:gd name="T44" fmla="*/ 2147483647 w 389"/>
              <a:gd name="T45" fmla="*/ 2147483647 h 63"/>
              <a:gd name="T46" fmla="*/ 2147483647 w 389"/>
              <a:gd name="T47" fmla="*/ 2147483647 h 63"/>
              <a:gd name="T48" fmla="*/ 2147483647 w 389"/>
              <a:gd name="T49" fmla="*/ 2147483647 h 63"/>
              <a:gd name="T50" fmla="*/ 2147483647 w 389"/>
              <a:gd name="T51" fmla="*/ 2147483647 h 63"/>
              <a:gd name="T52" fmla="*/ 2147483647 w 389"/>
              <a:gd name="T53" fmla="*/ 2147483647 h 63"/>
              <a:gd name="T54" fmla="*/ 2147483647 w 389"/>
              <a:gd name="T55" fmla="*/ 2147483647 h 63"/>
              <a:gd name="T56" fmla="*/ 2147483647 w 389"/>
              <a:gd name="T57" fmla="*/ 2147483647 h 63"/>
              <a:gd name="T58" fmla="*/ 2147483647 w 389"/>
              <a:gd name="T59" fmla="*/ 2147483647 h 63"/>
              <a:gd name="T60" fmla="*/ 2147483647 w 389"/>
              <a:gd name="T61" fmla="*/ 2147483647 h 63"/>
              <a:gd name="T62" fmla="*/ 2147483647 w 389"/>
              <a:gd name="T63" fmla="*/ 2147483647 h 63"/>
              <a:gd name="T64" fmla="*/ 2147483647 w 389"/>
              <a:gd name="T65" fmla="*/ 2147483647 h 63"/>
              <a:gd name="T66" fmla="*/ 2147483647 w 389"/>
              <a:gd name="T67" fmla="*/ 2147483647 h 63"/>
              <a:gd name="T68" fmla="*/ 2147483647 w 389"/>
              <a:gd name="T69" fmla="*/ 2147483647 h 63"/>
              <a:gd name="T70" fmla="*/ 2147483647 w 389"/>
              <a:gd name="T71" fmla="*/ 2147483647 h 63"/>
              <a:gd name="T72" fmla="*/ 2147483647 w 389"/>
              <a:gd name="T73" fmla="*/ 2147483647 h 63"/>
              <a:gd name="T74" fmla="*/ 2147483647 w 389"/>
              <a:gd name="T75" fmla="*/ 2147483647 h 63"/>
              <a:gd name="T76" fmla="*/ 2147483647 w 389"/>
              <a:gd name="T77" fmla="*/ 2147483647 h 63"/>
              <a:gd name="T78" fmla="*/ 2147483647 w 389"/>
              <a:gd name="T79" fmla="*/ 2147483647 h 63"/>
              <a:gd name="T80" fmla="*/ 2147483647 w 389"/>
              <a:gd name="T81" fmla="*/ 2147483647 h 63"/>
              <a:gd name="T82" fmla="*/ 2147483647 w 389"/>
              <a:gd name="T83" fmla="*/ 2147483647 h 63"/>
              <a:gd name="T84" fmla="*/ 2147483647 w 389"/>
              <a:gd name="T85" fmla="*/ 2147483647 h 63"/>
              <a:gd name="T86" fmla="*/ 2147483647 w 389"/>
              <a:gd name="T87" fmla="*/ 2147483647 h 63"/>
              <a:gd name="T88" fmla="*/ 2147483647 w 389"/>
              <a:gd name="T89" fmla="*/ 2147483647 h 63"/>
              <a:gd name="T90" fmla="*/ 2147483647 w 389"/>
              <a:gd name="T91" fmla="*/ 2147483647 h 63"/>
              <a:gd name="T92" fmla="*/ 2147483647 w 389"/>
              <a:gd name="T93" fmla="*/ 2147483647 h 63"/>
              <a:gd name="T94" fmla="*/ 2147483647 w 389"/>
              <a:gd name="T95" fmla="*/ 2147483647 h 63"/>
              <a:gd name="T96" fmla="*/ 2147483647 w 389"/>
              <a:gd name="T97" fmla="*/ 2147483647 h 63"/>
              <a:gd name="T98" fmla="*/ 2147483647 w 389"/>
              <a:gd name="T99" fmla="*/ 2147483647 h 63"/>
              <a:gd name="T100" fmla="*/ 2147483647 w 389"/>
              <a:gd name="T101" fmla="*/ 2147483647 h 63"/>
              <a:gd name="T102" fmla="*/ 2147483647 w 389"/>
              <a:gd name="T103" fmla="*/ 2147483647 h 63"/>
              <a:gd name="T104" fmla="*/ 2147483647 w 389"/>
              <a:gd name="T105" fmla="*/ 2147483647 h 63"/>
              <a:gd name="T106" fmla="*/ 2147483647 w 389"/>
              <a:gd name="T107" fmla="*/ 2147483647 h 63"/>
              <a:gd name="T108" fmla="*/ 2147483647 w 389"/>
              <a:gd name="T109" fmla="*/ 2147483647 h 63"/>
              <a:gd name="T110" fmla="*/ 2147483647 w 389"/>
              <a:gd name="T111" fmla="*/ 2147483647 h 63"/>
              <a:gd name="T112" fmla="*/ 2147483647 w 389"/>
              <a:gd name="T113" fmla="*/ 2147483647 h 63"/>
              <a:gd name="T114" fmla="*/ 2147483647 w 389"/>
              <a:gd name="T115" fmla="*/ 2147483647 h 63"/>
              <a:gd name="T116" fmla="*/ 2147483647 w 389"/>
              <a:gd name="T117" fmla="*/ 2147483647 h 63"/>
              <a:gd name="T118" fmla="*/ 2147483647 w 389"/>
              <a:gd name="T119" fmla="*/ 2147483647 h 63"/>
              <a:gd name="T120" fmla="*/ 0 w 389"/>
              <a:gd name="T121" fmla="*/ 2147483647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9"/>
              <a:gd name="T184" fmla="*/ 0 h 63"/>
              <a:gd name="T185" fmla="*/ 389 w 389"/>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9" h="63">
                <a:moveTo>
                  <a:pt x="0" y="45"/>
                </a:moveTo>
                <a:lnTo>
                  <a:pt x="9" y="39"/>
                </a:lnTo>
                <a:lnTo>
                  <a:pt x="17" y="36"/>
                </a:lnTo>
                <a:lnTo>
                  <a:pt x="23" y="31"/>
                </a:lnTo>
                <a:lnTo>
                  <a:pt x="30" y="27"/>
                </a:lnTo>
                <a:lnTo>
                  <a:pt x="37" y="23"/>
                </a:lnTo>
                <a:lnTo>
                  <a:pt x="45" y="20"/>
                </a:lnTo>
                <a:lnTo>
                  <a:pt x="52" y="16"/>
                </a:lnTo>
                <a:lnTo>
                  <a:pt x="60" y="13"/>
                </a:lnTo>
                <a:lnTo>
                  <a:pt x="68" y="9"/>
                </a:lnTo>
                <a:lnTo>
                  <a:pt x="80" y="7"/>
                </a:lnTo>
                <a:lnTo>
                  <a:pt x="91" y="4"/>
                </a:lnTo>
                <a:lnTo>
                  <a:pt x="103" y="2"/>
                </a:lnTo>
                <a:lnTo>
                  <a:pt x="114" y="0"/>
                </a:lnTo>
                <a:lnTo>
                  <a:pt x="126" y="0"/>
                </a:lnTo>
                <a:lnTo>
                  <a:pt x="136" y="0"/>
                </a:lnTo>
                <a:lnTo>
                  <a:pt x="144" y="2"/>
                </a:lnTo>
                <a:lnTo>
                  <a:pt x="153" y="4"/>
                </a:lnTo>
                <a:lnTo>
                  <a:pt x="162" y="5"/>
                </a:lnTo>
                <a:lnTo>
                  <a:pt x="176" y="7"/>
                </a:lnTo>
                <a:lnTo>
                  <a:pt x="189" y="7"/>
                </a:lnTo>
                <a:lnTo>
                  <a:pt x="202" y="7"/>
                </a:lnTo>
                <a:lnTo>
                  <a:pt x="215" y="9"/>
                </a:lnTo>
                <a:lnTo>
                  <a:pt x="227" y="11"/>
                </a:lnTo>
                <a:lnTo>
                  <a:pt x="237" y="13"/>
                </a:lnTo>
                <a:lnTo>
                  <a:pt x="249" y="14"/>
                </a:lnTo>
                <a:lnTo>
                  <a:pt x="263" y="18"/>
                </a:lnTo>
                <a:lnTo>
                  <a:pt x="283" y="22"/>
                </a:lnTo>
                <a:lnTo>
                  <a:pt x="305" y="23"/>
                </a:lnTo>
                <a:lnTo>
                  <a:pt x="328" y="25"/>
                </a:lnTo>
                <a:lnTo>
                  <a:pt x="350" y="23"/>
                </a:lnTo>
                <a:lnTo>
                  <a:pt x="371" y="22"/>
                </a:lnTo>
                <a:lnTo>
                  <a:pt x="389" y="14"/>
                </a:lnTo>
                <a:lnTo>
                  <a:pt x="383" y="22"/>
                </a:lnTo>
                <a:lnTo>
                  <a:pt x="371" y="31"/>
                </a:lnTo>
                <a:lnTo>
                  <a:pt x="356" y="39"/>
                </a:lnTo>
                <a:lnTo>
                  <a:pt x="340" y="47"/>
                </a:lnTo>
                <a:lnTo>
                  <a:pt x="321" y="54"/>
                </a:lnTo>
                <a:lnTo>
                  <a:pt x="303" y="59"/>
                </a:lnTo>
                <a:lnTo>
                  <a:pt x="288" y="63"/>
                </a:lnTo>
                <a:lnTo>
                  <a:pt x="275" y="63"/>
                </a:lnTo>
                <a:lnTo>
                  <a:pt x="259" y="59"/>
                </a:lnTo>
                <a:lnTo>
                  <a:pt x="249" y="59"/>
                </a:lnTo>
                <a:lnTo>
                  <a:pt x="240" y="59"/>
                </a:lnTo>
                <a:lnTo>
                  <a:pt x="229" y="57"/>
                </a:lnTo>
                <a:lnTo>
                  <a:pt x="220" y="56"/>
                </a:lnTo>
                <a:lnTo>
                  <a:pt x="209" y="54"/>
                </a:lnTo>
                <a:lnTo>
                  <a:pt x="196" y="52"/>
                </a:lnTo>
                <a:lnTo>
                  <a:pt x="184" y="48"/>
                </a:lnTo>
                <a:lnTo>
                  <a:pt x="171" y="45"/>
                </a:lnTo>
                <a:lnTo>
                  <a:pt x="158" y="41"/>
                </a:lnTo>
                <a:lnTo>
                  <a:pt x="146" y="39"/>
                </a:lnTo>
                <a:lnTo>
                  <a:pt x="138" y="36"/>
                </a:lnTo>
                <a:lnTo>
                  <a:pt x="129" y="32"/>
                </a:lnTo>
                <a:lnTo>
                  <a:pt x="118" y="29"/>
                </a:lnTo>
                <a:lnTo>
                  <a:pt x="105" y="27"/>
                </a:lnTo>
                <a:lnTo>
                  <a:pt x="88" y="25"/>
                </a:lnTo>
                <a:lnTo>
                  <a:pt x="70" y="25"/>
                </a:lnTo>
                <a:lnTo>
                  <a:pt x="50" y="29"/>
                </a:lnTo>
                <a:lnTo>
                  <a:pt x="27" y="34"/>
                </a:lnTo>
                <a:lnTo>
                  <a:pt x="0" y="45"/>
                </a:lnTo>
                <a:close/>
              </a:path>
            </a:pathLst>
          </a:custGeom>
          <a:solidFill>
            <a:srgbClr val="000000"/>
          </a:solidFill>
          <a:ln w="9525">
            <a:noFill/>
            <a:round/>
            <a:headEnd/>
            <a:tailEnd/>
          </a:ln>
        </p:spPr>
        <p:txBody>
          <a:bodyPr/>
          <a:lstStyle/>
          <a:p>
            <a:endParaRPr lang="en-US">
              <a:solidFill>
                <a:prstClr val="black"/>
              </a:solidFill>
            </a:endParaRPr>
          </a:p>
        </p:txBody>
      </p:sp>
      <p:sp>
        <p:nvSpPr>
          <p:cNvPr id="41016" name="Freeform 289"/>
          <p:cNvSpPr>
            <a:spLocks/>
          </p:cNvSpPr>
          <p:nvPr/>
        </p:nvSpPr>
        <p:spPr bwMode="auto">
          <a:xfrm>
            <a:off x="1271588" y="5937250"/>
            <a:ext cx="661987" cy="165100"/>
          </a:xfrm>
          <a:custGeom>
            <a:avLst/>
            <a:gdLst>
              <a:gd name="T0" fmla="*/ 2147483647 w 417"/>
              <a:gd name="T1" fmla="*/ 2147483647 h 104"/>
              <a:gd name="T2" fmla="*/ 2147483647 w 417"/>
              <a:gd name="T3" fmla="*/ 2147483647 h 104"/>
              <a:gd name="T4" fmla="*/ 2147483647 w 417"/>
              <a:gd name="T5" fmla="*/ 2147483647 h 104"/>
              <a:gd name="T6" fmla="*/ 2147483647 w 417"/>
              <a:gd name="T7" fmla="*/ 2147483647 h 104"/>
              <a:gd name="T8" fmla="*/ 2147483647 w 417"/>
              <a:gd name="T9" fmla="*/ 2147483647 h 104"/>
              <a:gd name="T10" fmla="*/ 2147483647 w 417"/>
              <a:gd name="T11" fmla="*/ 2147483647 h 104"/>
              <a:gd name="T12" fmla="*/ 2147483647 w 417"/>
              <a:gd name="T13" fmla="*/ 2147483647 h 104"/>
              <a:gd name="T14" fmla="*/ 2147483647 w 417"/>
              <a:gd name="T15" fmla="*/ 2147483647 h 104"/>
              <a:gd name="T16" fmla="*/ 2147483647 w 417"/>
              <a:gd name="T17" fmla="*/ 2147483647 h 104"/>
              <a:gd name="T18" fmla="*/ 2147483647 w 417"/>
              <a:gd name="T19" fmla="*/ 2147483647 h 104"/>
              <a:gd name="T20" fmla="*/ 2147483647 w 417"/>
              <a:gd name="T21" fmla="*/ 2147483647 h 104"/>
              <a:gd name="T22" fmla="*/ 2147483647 w 417"/>
              <a:gd name="T23" fmla="*/ 2147483647 h 104"/>
              <a:gd name="T24" fmla="*/ 2147483647 w 417"/>
              <a:gd name="T25" fmla="*/ 2147483647 h 104"/>
              <a:gd name="T26" fmla="*/ 2147483647 w 417"/>
              <a:gd name="T27" fmla="*/ 2147483647 h 104"/>
              <a:gd name="T28" fmla="*/ 2147483647 w 417"/>
              <a:gd name="T29" fmla="*/ 2147483647 h 104"/>
              <a:gd name="T30" fmla="*/ 2147483647 w 417"/>
              <a:gd name="T31" fmla="*/ 2147483647 h 104"/>
              <a:gd name="T32" fmla="*/ 2147483647 w 417"/>
              <a:gd name="T33" fmla="*/ 2147483647 h 104"/>
              <a:gd name="T34" fmla="*/ 2147483647 w 417"/>
              <a:gd name="T35" fmla="*/ 2147483647 h 104"/>
              <a:gd name="T36" fmla="*/ 2147483647 w 417"/>
              <a:gd name="T37" fmla="*/ 2147483647 h 104"/>
              <a:gd name="T38" fmla="*/ 2147483647 w 417"/>
              <a:gd name="T39" fmla="*/ 2147483647 h 104"/>
              <a:gd name="T40" fmla="*/ 2147483647 w 417"/>
              <a:gd name="T41" fmla="*/ 2147483647 h 104"/>
              <a:gd name="T42" fmla="*/ 2147483647 w 417"/>
              <a:gd name="T43" fmla="*/ 2147483647 h 104"/>
              <a:gd name="T44" fmla="*/ 2147483647 w 417"/>
              <a:gd name="T45" fmla="*/ 2147483647 h 104"/>
              <a:gd name="T46" fmla="*/ 2147483647 w 417"/>
              <a:gd name="T47" fmla="*/ 2147483647 h 104"/>
              <a:gd name="T48" fmla="*/ 2147483647 w 417"/>
              <a:gd name="T49" fmla="*/ 2147483647 h 104"/>
              <a:gd name="T50" fmla="*/ 2147483647 w 417"/>
              <a:gd name="T51" fmla="*/ 2147483647 h 104"/>
              <a:gd name="T52" fmla="*/ 2147483647 w 417"/>
              <a:gd name="T53" fmla="*/ 2147483647 h 104"/>
              <a:gd name="T54" fmla="*/ 2147483647 w 417"/>
              <a:gd name="T55" fmla="*/ 2147483647 h 104"/>
              <a:gd name="T56" fmla="*/ 2147483647 w 417"/>
              <a:gd name="T57" fmla="*/ 2147483647 h 104"/>
              <a:gd name="T58" fmla="*/ 2147483647 w 417"/>
              <a:gd name="T59" fmla="*/ 2147483647 h 104"/>
              <a:gd name="T60" fmla="*/ 2147483647 w 417"/>
              <a:gd name="T61" fmla="*/ 2147483647 h 104"/>
              <a:gd name="T62" fmla="*/ 2147483647 w 417"/>
              <a:gd name="T63" fmla="*/ 2147483647 h 104"/>
              <a:gd name="T64" fmla="*/ 2147483647 w 417"/>
              <a:gd name="T65" fmla="*/ 2147483647 h 104"/>
              <a:gd name="T66" fmla="*/ 2147483647 w 417"/>
              <a:gd name="T67" fmla="*/ 2147483647 h 104"/>
              <a:gd name="T68" fmla="*/ 2147483647 w 417"/>
              <a:gd name="T69" fmla="*/ 2147483647 h 104"/>
              <a:gd name="T70" fmla="*/ 2147483647 w 417"/>
              <a:gd name="T71" fmla="*/ 2147483647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104"/>
              <a:gd name="T110" fmla="*/ 417 w 41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104">
                <a:moveTo>
                  <a:pt x="0" y="36"/>
                </a:moveTo>
                <a:lnTo>
                  <a:pt x="8" y="29"/>
                </a:lnTo>
                <a:lnTo>
                  <a:pt x="20" y="22"/>
                </a:lnTo>
                <a:lnTo>
                  <a:pt x="31" y="16"/>
                </a:lnTo>
                <a:lnTo>
                  <a:pt x="46" y="13"/>
                </a:lnTo>
                <a:lnTo>
                  <a:pt x="61" y="9"/>
                </a:lnTo>
                <a:lnTo>
                  <a:pt x="74" y="7"/>
                </a:lnTo>
                <a:lnTo>
                  <a:pt x="89" y="7"/>
                </a:lnTo>
                <a:lnTo>
                  <a:pt x="101" y="9"/>
                </a:lnTo>
                <a:lnTo>
                  <a:pt x="113" y="13"/>
                </a:lnTo>
                <a:lnTo>
                  <a:pt x="126" y="18"/>
                </a:lnTo>
                <a:lnTo>
                  <a:pt x="141" y="23"/>
                </a:lnTo>
                <a:lnTo>
                  <a:pt x="156" y="29"/>
                </a:lnTo>
                <a:lnTo>
                  <a:pt x="169" y="34"/>
                </a:lnTo>
                <a:lnTo>
                  <a:pt x="182" y="40"/>
                </a:lnTo>
                <a:lnTo>
                  <a:pt x="194" y="43"/>
                </a:lnTo>
                <a:lnTo>
                  <a:pt x="204" y="47"/>
                </a:lnTo>
                <a:lnTo>
                  <a:pt x="214" y="49"/>
                </a:lnTo>
                <a:lnTo>
                  <a:pt x="228" y="50"/>
                </a:lnTo>
                <a:lnTo>
                  <a:pt x="245" y="50"/>
                </a:lnTo>
                <a:lnTo>
                  <a:pt x="263" y="50"/>
                </a:lnTo>
                <a:lnTo>
                  <a:pt x="281" y="50"/>
                </a:lnTo>
                <a:lnTo>
                  <a:pt x="300" y="49"/>
                </a:lnTo>
                <a:lnTo>
                  <a:pt x="315" y="45"/>
                </a:lnTo>
                <a:lnTo>
                  <a:pt x="328" y="40"/>
                </a:lnTo>
                <a:lnTo>
                  <a:pt x="338" y="34"/>
                </a:lnTo>
                <a:lnTo>
                  <a:pt x="349" y="29"/>
                </a:lnTo>
                <a:lnTo>
                  <a:pt x="361" y="27"/>
                </a:lnTo>
                <a:lnTo>
                  <a:pt x="372" y="23"/>
                </a:lnTo>
                <a:lnTo>
                  <a:pt x="382" y="20"/>
                </a:lnTo>
                <a:lnTo>
                  <a:pt x="394" y="15"/>
                </a:lnTo>
                <a:lnTo>
                  <a:pt x="406" y="9"/>
                </a:lnTo>
                <a:lnTo>
                  <a:pt x="417" y="0"/>
                </a:lnTo>
                <a:lnTo>
                  <a:pt x="416" y="9"/>
                </a:lnTo>
                <a:lnTo>
                  <a:pt x="411" y="18"/>
                </a:lnTo>
                <a:lnTo>
                  <a:pt x="406" y="29"/>
                </a:lnTo>
                <a:lnTo>
                  <a:pt x="399" y="40"/>
                </a:lnTo>
                <a:lnTo>
                  <a:pt x="391" y="50"/>
                </a:lnTo>
                <a:lnTo>
                  <a:pt x="382" y="59"/>
                </a:lnTo>
                <a:lnTo>
                  <a:pt x="374" y="68"/>
                </a:lnTo>
                <a:lnTo>
                  <a:pt x="366" y="75"/>
                </a:lnTo>
                <a:lnTo>
                  <a:pt x="356" y="83"/>
                </a:lnTo>
                <a:lnTo>
                  <a:pt x="346" y="88"/>
                </a:lnTo>
                <a:lnTo>
                  <a:pt x="333" y="93"/>
                </a:lnTo>
                <a:lnTo>
                  <a:pt x="319" y="99"/>
                </a:lnTo>
                <a:lnTo>
                  <a:pt x="306" y="102"/>
                </a:lnTo>
                <a:lnTo>
                  <a:pt x="293" y="104"/>
                </a:lnTo>
                <a:lnTo>
                  <a:pt x="280" y="104"/>
                </a:lnTo>
                <a:lnTo>
                  <a:pt x="267" y="102"/>
                </a:lnTo>
                <a:lnTo>
                  <a:pt x="255" y="99"/>
                </a:lnTo>
                <a:lnTo>
                  <a:pt x="242" y="97"/>
                </a:lnTo>
                <a:lnTo>
                  <a:pt x="227" y="95"/>
                </a:lnTo>
                <a:lnTo>
                  <a:pt x="212" y="92"/>
                </a:lnTo>
                <a:lnTo>
                  <a:pt x="199" y="90"/>
                </a:lnTo>
                <a:lnTo>
                  <a:pt x="185" y="86"/>
                </a:lnTo>
                <a:lnTo>
                  <a:pt x="175" y="83"/>
                </a:lnTo>
                <a:lnTo>
                  <a:pt x="167" y="77"/>
                </a:lnTo>
                <a:lnTo>
                  <a:pt x="159" y="72"/>
                </a:lnTo>
                <a:lnTo>
                  <a:pt x="151" y="65"/>
                </a:lnTo>
                <a:lnTo>
                  <a:pt x="141" y="59"/>
                </a:lnTo>
                <a:lnTo>
                  <a:pt x="131" y="52"/>
                </a:lnTo>
                <a:lnTo>
                  <a:pt x="121" y="45"/>
                </a:lnTo>
                <a:lnTo>
                  <a:pt x="109" y="40"/>
                </a:lnTo>
                <a:lnTo>
                  <a:pt x="101" y="32"/>
                </a:lnTo>
                <a:lnTo>
                  <a:pt x="91" y="27"/>
                </a:lnTo>
                <a:lnTo>
                  <a:pt x="81" y="23"/>
                </a:lnTo>
                <a:lnTo>
                  <a:pt x="71" y="20"/>
                </a:lnTo>
                <a:lnTo>
                  <a:pt x="60" y="18"/>
                </a:lnTo>
                <a:lnTo>
                  <a:pt x="46" y="20"/>
                </a:lnTo>
                <a:lnTo>
                  <a:pt x="35" y="22"/>
                </a:lnTo>
                <a:lnTo>
                  <a:pt x="22" y="25"/>
                </a:lnTo>
                <a:lnTo>
                  <a:pt x="10" y="31"/>
                </a:lnTo>
                <a:lnTo>
                  <a:pt x="0" y="36"/>
                </a:lnTo>
                <a:close/>
              </a:path>
            </a:pathLst>
          </a:custGeom>
          <a:solidFill>
            <a:srgbClr val="000000"/>
          </a:solidFill>
          <a:ln w="9525">
            <a:noFill/>
            <a:round/>
            <a:headEnd/>
            <a:tailEnd/>
          </a:ln>
        </p:spPr>
        <p:txBody>
          <a:bodyPr/>
          <a:lstStyle/>
          <a:p>
            <a:endParaRPr lang="en-US">
              <a:solidFill>
                <a:prstClr val="black"/>
              </a:solidFill>
            </a:endParaRPr>
          </a:p>
        </p:txBody>
      </p:sp>
      <p:sp>
        <p:nvSpPr>
          <p:cNvPr id="41017" name="Freeform 290"/>
          <p:cNvSpPr>
            <a:spLocks/>
          </p:cNvSpPr>
          <p:nvPr/>
        </p:nvSpPr>
        <p:spPr bwMode="auto">
          <a:xfrm>
            <a:off x="606425" y="5919788"/>
            <a:ext cx="604838" cy="315912"/>
          </a:xfrm>
          <a:custGeom>
            <a:avLst/>
            <a:gdLst>
              <a:gd name="T0" fmla="*/ 2147483647 w 381"/>
              <a:gd name="T1" fmla="*/ 2147483647 h 199"/>
              <a:gd name="T2" fmla="*/ 2147483647 w 381"/>
              <a:gd name="T3" fmla="*/ 2147483647 h 199"/>
              <a:gd name="T4" fmla="*/ 2147483647 w 381"/>
              <a:gd name="T5" fmla="*/ 0 h 199"/>
              <a:gd name="T6" fmla="*/ 2147483647 w 381"/>
              <a:gd name="T7" fmla="*/ 2147483647 h 199"/>
              <a:gd name="T8" fmla="*/ 2147483647 w 381"/>
              <a:gd name="T9" fmla="*/ 2147483647 h 199"/>
              <a:gd name="T10" fmla="*/ 2147483647 w 381"/>
              <a:gd name="T11" fmla="*/ 2147483647 h 199"/>
              <a:gd name="T12" fmla="*/ 2147483647 w 381"/>
              <a:gd name="T13" fmla="*/ 2147483647 h 199"/>
              <a:gd name="T14" fmla="*/ 2147483647 w 381"/>
              <a:gd name="T15" fmla="*/ 2147483647 h 199"/>
              <a:gd name="T16" fmla="*/ 2147483647 w 381"/>
              <a:gd name="T17" fmla="*/ 2147483647 h 199"/>
              <a:gd name="T18" fmla="*/ 2147483647 w 381"/>
              <a:gd name="T19" fmla="*/ 2147483647 h 199"/>
              <a:gd name="T20" fmla="*/ 2147483647 w 381"/>
              <a:gd name="T21" fmla="*/ 2147483647 h 199"/>
              <a:gd name="T22" fmla="*/ 2147483647 w 381"/>
              <a:gd name="T23" fmla="*/ 2147483647 h 199"/>
              <a:gd name="T24" fmla="*/ 2147483647 w 381"/>
              <a:gd name="T25" fmla="*/ 2147483647 h 199"/>
              <a:gd name="T26" fmla="*/ 2147483647 w 381"/>
              <a:gd name="T27" fmla="*/ 2147483647 h 199"/>
              <a:gd name="T28" fmla="*/ 2147483647 w 381"/>
              <a:gd name="T29" fmla="*/ 2147483647 h 199"/>
              <a:gd name="T30" fmla="*/ 2147483647 w 381"/>
              <a:gd name="T31" fmla="*/ 2147483647 h 199"/>
              <a:gd name="T32" fmla="*/ 2147483647 w 381"/>
              <a:gd name="T33" fmla="*/ 2147483647 h 199"/>
              <a:gd name="T34" fmla="*/ 2147483647 w 381"/>
              <a:gd name="T35" fmla="*/ 2147483647 h 199"/>
              <a:gd name="T36" fmla="*/ 2147483647 w 381"/>
              <a:gd name="T37" fmla="*/ 2147483647 h 199"/>
              <a:gd name="T38" fmla="*/ 2147483647 w 381"/>
              <a:gd name="T39" fmla="*/ 2147483647 h 199"/>
              <a:gd name="T40" fmla="*/ 2147483647 w 381"/>
              <a:gd name="T41" fmla="*/ 2147483647 h 199"/>
              <a:gd name="T42" fmla="*/ 2147483647 w 381"/>
              <a:gd name="T43" fmla="*/ 2147483647 h 199"/>
              <a:gd name="T44" fmla="*/ 2147483647 w 381"/>
              <a:gd name="T45" fmla="*/ 2147483647 h 199"/>
              <a:gd name="T46" fmla="*/ 2147483647 w 381"/>
              <a:gd name="T47" fmla="*/ 2147483647 h 199"/>
              <a:gd name="T48" fmla="*/ 2147483647 w 381"/>
              <a:gd name="T49" fmla="*/ 2147483647 h 199"/>
              <a:gd name="T50" fmla="*/ 2147483647 w 381"/>
              <a:gd name="T51" fmla="*/ 2147483647 h 199"/>
              <a:gd name="T52" fmla="*/ 2147483647 w 381"/>
              <a:gd name="T53" fmla="*/ 2147483647 h 199"/>
              <a:gd name="T54" fmla="*/ 2147483647 w 381"/>
              <a:gd name="T55" fmla="*/ 2147483647 h 199"/>
              <a:gd name="T56" fmla="*/ 2147483647 w 381"/>
              <a:gd name="T57" fmla="*/ 2147483647 h 199"/>
              <a:gd name="T58" fmla="*/ 2147483647 w 381"/>
              <a:gd name="T59" fmla="*/ 2147483647 h 199"/>
              <a:gd name="T60" fmla="*/ 2147483647 w 381"/>
              <a:gd name="T61" fmla="*/ 2147483647 h 199"/>
              <a:gd name="T62" fmla="*/ 2147483647 w 381"/>
              <a:gd name="T63" fmla="*/ 2147483647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1"/>
              <a:gd name="T97" fmla="*/ 0 h 199"/>
              <a:gd name="T98" fmla="*/ 381 w 3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1" h="199">
                <a:moveTo>
                  <a:pt x="381" y="17"/>
                </a:moveTo>
                <a:lnTo>
                  <a:pt x="373" y="11"/>
                </a:lnTo>
                <a:lnTo>
                  <a:pt x="361" y="8"/>
                </a:lnTo>
                <a:lnTo>
                  <a:pt x="348" y="4"/>
                </a:lnTo>
                <a:lnTo>
                  <a:pt x="335" y="2"/>
                </a:lnTo>
                <a:lnTo>
                  <a:pt x="320" y="0"/>
                </a:lnTo>
                <a:lnTo>
                  <a:pt x="306" y="2"/>
                </a:lnTo>
                <a:lnTo>
                  <a:pt x="295" y="6"/>
                </a:lnTo>
                <a:lnTo>
                  <a:pt x="285" y="11"/>
                </a:lnTo>
                <a:lnTo>
                  <a:pt x="277" y="18"/>
                </a:lnTo>
                <a:lnTo>
                  <a:pt x="265" y="22"/>
                </a:lnTo>
                <a:lnTo>
                  <a:pt x="253" y="27"/>
                </a:lnTo>
                <a:lnTo>
                  <a:pt x="242" y="29"/>
                </a:lnTo>
                <a:lnTo>
                  <a:pt x="229" y="33"/>
                </a:lnTo>
                <a:lnTo>
                  <a:pt x="217" y="36"/>
                </a:lnTo>
                <a:lnTo>
                  <a:pt x="205" y="42"/>
                </a:lnTo>
                <a:lnTo>
                  <a:pt x="194" y="47"/>
                </a:lnTo>
                <a:lnTo>
                  <a:pt x="182" y="52"/>
                </a:lnTo>
                <a:lnTo>
                  <a:pt x="172" y="60"/>
                </a:lnTo>
                <a:lnTo>
                  <a:pt x="161" y="65"/>
                </a:lnTo>
                <a:lnTo>
                  <a:pt x="151" y="70"/>
                </a:lnTo>
                <a:lnTo>
                  <a:pt x="139" y="78"/>
                </a:lnTo>
                <a:lnTo>
                  <a:pt x="131" y="85"/>
                </a:lnTo>
                <a:lnTo>
                  <a:pt x="123" y="92"/>
                </a:lnTo>
                <a:lnTo>
                  <a:pt x="116" y="101"/>
                </a:lnTo>
                <a:lnTo>
                  <a:pt x="108" y="112"/>
                </a:lnTo>
                <a:lnTo>
                  <a:pt x="98" y="122"/>
                </a:lnTo>
                <a:lnTo>
                  <a:pt x="83" y="137"/>
                </a:lnTo>
                <a:lnTo>
                  <a:pt x="66" y="149"/>
                </a:lnTo>
                <a:lnTo>
                  <a:pt x="50" y="164"/>
                </a:lnTo>
                <a:lnTo>
                  <a:pt x="32" y="174"/>
                </a:lnTo>
                <a:lnTo>
                  <a:pt x="15" y="183"/>
                </a:lnTo>
                <a:lnTo>
                  <a:pt x="0" y="189"/>
                </a:lnTo>
                <a:lnTo>
                  <a:pt x="7" y="192"/>
                </a:lnTo>
                <a:lnTo>
                  <a:pt x="15" y="196"/>
                </a:lnTo>
                <a:lnTo>
                  <a:pt x="27" y="198"/>
                </a:lnTo>
                <a:lnTo>
                  <a:pt x="37" y="199"/>
                </a:lnTo>
                <a:lnTo>
                  <a:pt x="50" y="199"/>
                </a:lnTo>
                <a:lnTo>
                  <a:pt x="61" y="198"/>
                </a:lnTo>
                <a:lnTo>
                  <a:pt x="73" y="196"/>
                </a:lnTo>
                <a:lnTo>
                  <a:pt x="83" y="190"/>
                </a:lnTo>
                <a:lnTo>
                  <a:pt x="93" y="185"/>
                </a:lnTo>
                <a:lnTo>
                  <a:pt x="104" y="176"/>
                </a:lnTo>
                <a:lnTo>
                  <a:pt x="116" y="169"/>
                </a:lnTo>
                <a:lnTo>
                  <a:pt x="128" y="160"/>
                </a:lnTo>
                <a:lnTo>
                  <a:pt x="139" y="151"/>
                </a:lnTo>
                <a:lnTo>
                  <a:pt x="147" y="144"/>
                </a:lnTo>
                <a:lnTo>
                  <a:pt x="156" y="135"/>
                </a:lnTo>
                <a:lnTo>
                  <a:pt x="162" y="130"/>
                </a:lnTo>
                <a:lnTo>
                  <a:pt x="169" y="122"/>
                </a:lnTo>
                <a:lnTo>
                  <a:pt x="177" y="115"/>
                </a:lnTo>
                <a:lnTo>
                  <a:pt x="186" y="106"/>
                </a:lnTo>
                <a:lnTo>
                  <a:pt x="195" y="95"/>
                </a:lnTo>
                <a:lnTo>
                  <a:pt x="207" y="86"/>
                </a:lnTo>
                <a:lnTo>
                  <a:pt x="219" y="76"/>
                </a:lnTo>
                <a:lnTo>
                  <a:pt x="232" y="67"/>
                </a:lnTo>
                <a:lnTo>
                  <a:pt x="245" y="60"/>
                </a:lnTo>
                <a:lnTo>
                  <a:pt x="258" y="52"/>
                </a:lnTo>
                <a:lnTo>
                  <a:pt x="272" y="43"/>
                </a:lnTo>
                <a:lnTo>
                  <a:pt x="287" y="36"/>
                </a:lnTo>
                <a:lnTo>
                  <a:pt x="301" y="29"/>
                </a:lnTo>
                <a:lnTo>
                  <a:pt x="318" y="22"/>
                </a:lnTo>
                <a:lnTo>
                  <a:pt x="336" y="18"/>
                </a:lnTo>
                <a:lnTo>
                  <a:pt x="358" y="17"/>
                </a:lnTo>
                <a:lnTo>
                  <a:pt x="381" y="17"/>
                </a:lnTo>
                <a:close/>
              </a:path>
            </a:pathLst>
          </a:custGeom>
          <a:solidFill>
            <a:srgbClr val="000000"/>
          </a:solidFill>
          <a:ln w="9525">
            <a:noFill/>
            <a:round/>
            <a:headEnd/>
            <a:tailEnd/>
          </a:ln>
        </p:spPr>
        <p:txBody>
          <a:bodyPr/>
          <a:lstStyle/>
          <a:p>
            <a:endParaRPr lang="en-US">
              <a:solidFill>
                <a:prstClr val="black"/>
              </a:solidFill>
            </a:endParaRPr>
          </a:p>
        </p:txBody>
      </p:sp>
      <p:sp>
        <p:nvSpPr>
          <p:cNvPr id="41018" name="Freeform 291"/>
          <p:cNvSpPr>
            <a:spLocks/>
          </p:cNvSpPr>
          <p:nvPr/>
        </p:nvSpPr>
        <p:spPr bwMode="auto">
          <a:xfrm>
            <a:off x="654050" y="5991225"/>
            <a:ext cx="568325" cy="312738"/>
          </a:xfrm>
          <a:custGeom>
            <a:avLst/>
            <a:gdLst>
              <a:gd name="T0" fmla="*/ 2147483647 w 358"/>
              <a:gd name="T1" fmla="*/ 2147483647 h 197"/>
              <a:gd name="T2" fmla="*/ 2147483647 w 358"/>
              <a:gd name="T3" fmla="*/ 2147483647 h 197"/>
              <a:gd name="T4" fmla="*/ 2147483647 w 358"/>
              <a:gd name="T5" fmla="*/ 2147483647 h 197"/>
              <a:gd name="T6" fmla="*/ 2147483647 w 358"/>
              <a:gd name="T7" fmla="*/ 2147483647 h 197"/>
              <a:gd name="T8" fmla="*/ 2147483647 w 358"/>
              <a:gd name="T9" fmla="*/ 2147483647 h 197"/>
              <a:gd name="T10" fmla="*/ 2147483647 w 358"/>
              <a:gd name="T11" fmla="*/ 2147483647 h 197"/>
              <a:gd name="T12" fmla="*/ 2147483647 w 358"/>
              <a:gd name="T13" fmla="*/ 2147483647 h 197"/>
              <a:gd name="T14" fmla="*/ 2147483647 w 358"/>
              <a:gd name="T15" fmla="*/ 2147483647 h 197"/>
              <a:gd name="T16" fmla="*/ 2147483647 w 358"/>
              <a:gd name="T17" fmla="*/ 2147483647 h 197"/>
              <a:gd name="T18" fmla="*/ 2147483647 w 358"/>
              <a:gd name="T19" fmla="*/ 2147483647 h 197"/>
              <a:gd name="T20" fmla="*/ 2147483647 w 358"/>
              <a:gd name="T21" fmla="*/ 2147483647 h 197"/>
              <a:gd name="T22" fmla="*/ 2147483647 w 358"/>
              <a:gd name="T23" fmla="*/ 2147483647 h 197"/>
              <a:gd name="T24" fmla="*/ 2147483647 w 358"/>
              <a:gd name="T25" fmla="*/ 2147483647 h 197"/>
              <a:gd name="T26" fmla="*/ 2147483647 w 358"/>
              <a:gd name="T27" fmla="*/ 2147483647 h 197"/>
              <a:gd name="T28" fmla="*/ 2147483647 w 358"/>
              <a:gd name="T29" fmla="*/ 2147483647 h 197"/>
              <a:gd name="T30" fmla="*/ 2147483647 w 358"/>
              <a:gd name="T31" fmla="*/ 2147483647 h 197"/>
              <a:gd name="T32" fmla="*/ 2147483647 w 358"/>
              <a:gd name="T33" fmla="*/ 2147483647 h 197"/>
              <a:gd name="T34" fmla="*/ 2147483647 w 358"/>
              <a:gd name="T35" fmla="*/ 2147483647 h 197"/>
              <a:gd name="T36" fmla="*/ 2147483647 w 358"/>
              <a:gd name="T37" fmla="*/ 2147483647 h 197"/>
              <a:gd name="T38" fmla="*/ 2147483647 w 358"/>
              <a:gd name="T39" fmla="*/ 2147483647 h 197"/>
              <a:gd name="T40" fmla="*/ 2147483647 w 358"/>
              <a:gd name="T41" fmla="*/ 2147483647 h 197"/>
              <a:gd name="T42" fmla="*/ 2147483647 w 358"/>
              <a:gd name="T43" fmla="*/ 2147483647 h 197"/>
              <a:gd name="T44" fmla="*/ 2147483647 w 358"/>
              <a:gd name="T45" fmla="*/ 2147483647 h 197"/>
              <a:gd name="T46" fmla="*/ 2147483647 w 358"/>
              <a:gd name="T47" fmla="*/ 2147483647 h 197"/>
              <a:gd name="T48" fmla="*/ 2147483647 w 358"/>
              <a:gd name="T49" fmla="*/ 2147483647 h 197"/>
              <a:gd name="T50" fmla="*/ 2147483647 w 358"/>
              <a:gd name="T51" fmla="*/ 2147483647 h 197"/>
              <a:gd name="T52" fmla="*/ 2147483647 w 358"/>
              <a:gd name="T53" fmla="*/ 2147483647 h 197"/>
              <a:gd name="T54" fmla="*/ 2147483647 w 358"/>
              <a:gd name="T55" fmla="*/ 2147483647 h 197"/>
              <a:gd name="T56" fmla="*/ 2147483647 w 358"/>
              <a:gd name="T57" fmla="*/ 2147483647 h 197"/>
              <a:gd name="T58" fmla="*/ 2147483647 w 358"/>
              <a:gd name="T59" fmla="*/ 2147483647 h 197"/>
              <a:gd name="T60" fmla="*/ 2147483647 w 358"/>
              <a:gd name="T61" fmla="*/ 2147483647 h 197"/>
              <a:gd name="T62" fmla="*/ 2147483647 w 358"/>
              <a:gd name="T63" fmla="*/ 2147483647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97"/>
              <a:gd name="T98" fmla="*/ 358 w 358"/>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97">
                <a:moveTo>
                  <a:pt x="358" y="0"/>
                </a:moveTo>
                <a:lnTo>
                  <a:pt x="348" y="2"/>
                </a:lnTo>
                <a:lnTo>
                  <a:pt x="336" y="2"/>
                </a:lnTo>
                <a:lnTo>
                  <a:pt x="319" y="2"/>
                </a:lnTo>
                <a:lnTo>
                  <a:pt x="305" y="4"/>
                </a:lnTo>
                <a:lnTo>
                  <a:pt x="288" y="6"/>
                </a:lnTo>
                <a:lnTo>
                  <a:pt x="271" y="9"/>
                </a:lnTo>
                <a:lnTo>
                  <a:pt x="258" y="16"/>
                </a:lnTo>
                <a:lnTo>
                  <a:pt x="247" y="24"/>
                </a:lnTo>
                <a:lnTo>
                  <a:pt x="238" y="34"/>
                </a:lnTo>
                <a:lnTo>
                  <a:pt x="228" y="45"/>
                </a:lnTo>
                <a:lnTo>
                  <a:pt x="220" y="56"/>
                </a:lnTo>
                <a:lnTo>
                  <a:pt x="212" y="68"/>
                </a:lnTo>
                <a:lnTo>
                  <a:pt x="204" y="79"/>
                </a:lnTo>
                <a:lnTo>
                  <a:pt x="195" y="90"/>
                </a:lnTo>
                <a:lnTo>
                  <a:pt x="187" y="99"/>
                </a:lnTo>
                <a:lnTo>
                  <a:pt x="177" y="106"/>
                </a:lnTo>
                <a:lnTo>
                  <a:pt x="167" y="113"/>
                </a:lnTo>
                <a:lnTo>
                  <a:pt x="157" y="122"/>
                </a:lnTo>
                <a:lnTo>
                  <a:pt x="147" y="129"/>
                </a:lnTo>
                <a:lnTo>
                  <a:pt x="137" y="138"/>
                </a:lnTo>
                <a:lnTo>
                  <a:pt x="126" y="147"/>
                </a:lnTo>
                <a:lnTo>
                  <a:pt x="116" y="156"/>
                </a:lnTo>
                <a:lnTo>
                  <a:pt x="104" y="163"/>
                </a:lnTo>
                <a:lnTo>
                  <a:pt x="94" y="171"/>
                </a:lnTo>
                <a:lnTo>
                  <a:pt x="83" y="176"/>
                </a:lnTo>
                <a:lnTo>
                  <a:pt x="71" y="181"/>
                </a:lnTo>
                <a:lnTo>
                  <a:pt x="58" y="187"/>
                </a:lnTo>
                <a:lnTo>
                  <a:pt x="45" y="190"/>
                </a:lnTo>
                <a:lnTo>
                  <a:pt x="31" y="194"/>
                </a:lnTo>
                <a:lnTo>
                  <a:pt x="20" y="194"/>
                </a:lnTo>
                <a:lnTo>
                  <a:pt x="8" y="194"/>
                </a:lnTo>
                <a:lnTo>
                  <a:pt x="0" y="192"/>
                </a:lnTo>
                <a:lnTo>
                  <a:pt x="15" y="196"/>
                </a:lnTo>
                <a:lnTo>
                  <a:pt x="30" y="197"/>
                </a:lnTo>
                <a:lnTo>
                  <a:pt x="46" y="197"/>
                </a:lnTo>
                <a:lnTo>
                  <a:pt x="64" y="197"/>
                </a:lnTo>
                <a:lnTo>
                  <a:pt x="81" y="196"/>
                </a:lnTo>
                <a:lnTo>
                  <a:pt x="98" y="192"/>
                </a:lnTo>
                <a:lnTo>
                  <a:pt x="113" y="188"/>
                </a:lnTo>
                <a:lnTo>
                  <a:pt x="124" y="183"/>
                </a:lnTo>
                <a:lnTo>
                  <a:pt x="134" y="178"/>
                </a:lnTo>
                <a:lnTo>
                  <a:pt x="146" y="172"/>
                </a:lnTo>
                <a:lnTo>
                  <a:pt x="157" y="167"/>
                </a:lnTo>
                <a:lnTo>
                  <a:pt x="169" y="162"/>
                </a:lnTo>
                <a:lnTo>
                  <a:pt x="179" y="156"/>
                </a:lnTo>
                <a:lnTo>
                  <a:pt x="190" y="149"/>
                </a:lnTo>
                <a:lnTo>
                  <a:pt x="199" y="142"/>
                </a:lnTo>
                <a:lnTo>
                  <a:pt x="209" y="133"/>
                </a:lnTo>
                <a:lnTo>
                  <a:pt x="217" y="122"/>
                </a:lnTo>
                <a:lnTo>
                  <a:pt x="225" y="111"/>
                </a:lnTo>
                <a:lnTo>
                  <a:pt x="233" y="99"/>
                </a:lnTo>
                <a:lnTo>
                  <a:pt x="240" y="88"/>
                </a:lnTo>
                <a:lnTo>
                  <a:pt x="248" y="76"/>
                </a:lnTo>
                <a:lnTo>
                  <a:pt x="257" y="67"/>
                </a:lnTo>
                <a:lnTo>
                  <a:pt x="263" y="59"/>
                </a:lnTo>
                <a:lnTo>
                  <a:pt x="271" y="54"/>
                </a:lnTo>
                <a:lnTo>
                  <a:pt x="280" y="49"/>
                </a:lnTo>
                <a:lnTo>
                  <a:pt x="288" y="41"/>
                </a:lnTo>
                <a:lnTo>
                  <a:pt x="296" y="33"/>
                </a:lnTo>
                <a:lnTo>
                  <a:pt x="306" y="24"/>
                </a:lnTo>
                <a:lnTo>
                  <a:pt x="318" y="15"/>
                </a:lnTo>
                <a:lnTo>
                  <a:pt x="329" y="7"/>
                </a:lnTo>
                <a:lnTo>
                  <a:pt x="343" y="2"/>
                </a:lnTo>
                <a:lnTo>
                  <a:pt x="358" y="0"/>
                </a:lnTo>
                <a:close/>
              </a:path>
            </a:pathLst>
          </a:custGeom>
          <a:solidFill>
            <a:srgbClr val="000000"/>
          </a:solidFill>
          <a:ln w="9525">
            <a:noFill/>
            <a:round/>
            <a:headEnd/>
            <a:tailEnd/>
          </a:ln>
        </p:spPr>
        <p:txBody>
          <a:bodyPr/>
          <a:lstStyle/>
          <a:p>
            <a:endParaRPr lang="en-US">
              <a:solidFill>
                <a:prstClr val="black"/>
              </a:solidFill>
            </a:endParaRPr>
          </a:p>
        </p:txBody>
      </p:sp>
      <p:sp>
        <p:nvSpPr>
          <p:cNvPr id="41019" name="Freeform 292"/>
          <p:cNvSpPr>
            <a:spLocks/>
          </p:cNvSpPr>
          <p:nvPr/>
        </p:nvSpPr>
        <p:spPr bwMode="auto">
          <a:xfrm>
            <a:off x="1166813" y="6022975"/>
            <a:ext cx="201612" cy="115888"/>
          </a:xfrm>
          <a:custGeom>
            <a:avLst/>
            <a:gdLst>
              <a:gd name="T0" fmla="*/ 0 w 127"/>
              <a:gd name="T1" fmla="*/ 2147483647 h 73"/>
              <a:gd name="T2" fmla="*/ 2147483647 w 127"/>
              <a:gd name="T3" fmla="*/ 2147483647 h 73"/>
              <a:gd name="T4" fmla="*/ 2147483647 w 127"/>
              <a:gd name="T5" fmla="*/ 2147483647 h 73"/>
              <a:gd name="T6" fmla="*/ 2147483647 w 127"/>
              <a:gd name="T7" fmla="*/ 2147483647 h 73"/>
              <a:gd name="T8" fmla="*/ 2147483647 w 127"/>
              <a:gd name="T9" fmla="*/ 2147483647 h 73"/>
              <a:gd name="T10" fmla="*/ 2147483647 w 127"/>
              <a:gd name="T11" fmla="*/ 2147483647 h 73"/>
              <a:gd name="T12" fmla="*/ 2147483647 w 127"/>
              <a:gd name="T13" fmla="*/ 2147483647 h 73"/>
              <a:gd name="T14" fmla="*/ 2147483647 w 127"/>
              <a:gd name="T15" fmla="*/ 2147483647 h 73"/>
              <a:gd name="T16" fmla="*/ 2147483647 w 127"/>
              <a:gd name="T17" fmla="*/ 2147483647 h 73"/>
              <a:gd name="T18" fmla="*/ 2147483647 w 127"/>
              <a:gd name="T19" fmla="*/ 2147483647 h 73"/>
              <a:gd name="T20" fmla="*/ 2147483647 w 127"/>
              <a:gd name="T21" fmla="*/ 2147483647 h 73"/>
              <a:gd name="T22" fmla="*/ 2147483647 w 127"/>
              <a:gd name="T23" fmla="*/ 2147483647 h 73"/>
              <a:gd name="T24" fmla="*/ 2147483647 w 127"/>
              <a:gd name="T25" fmla="*/ 2147483647 h 73"/>
              <a:gd name="T26" fmla="*/ 2147483647 w 127"/>
              <a:gd name="T27" fmla="*/ 2147483647 h 73"/>
              <a:gd name="T28" fmla="*/ 2147483647 w 127"/>
              <a:gd name="T29" fmla="*/ 2147483647 h 73"/>
              <a:gd name="T30" fmla="*/ 2147483647 w 127"/>
              <a:gd name="T31" fmla="*/ 2147483647 h 73"/>
              <a:gd name="T32" fmla="*/ 2147483647 w 127"/>
              <a:gd name="T33" fmla="*/ 0 h 73"/>
              <a:gd name="T34" fmla="*/ 2147483647 w 127"/>
              <a:gd name="T35" fmla="*/ 2147483647 h 73"/>
              <a:gd name="T36" fmla="*/ 2147483647 w 127"/>
              <a:gd name="T37" fmla="*/ 2147483647 h 73"/>
              <a:gd name="T38" fmla="*/ 2147483647 w 127"/>
              <a:gd name="T39" fmla="*/ 2147483647 h 73"/>
              <a:gd name="T40" fmla="*/ 2147483647 w 127"/>
              <a:gd name="T41" fmla="*/ 2147483647 h 73"/>
              <a:gd name="T42" fmla="*/ 2147483647 w 127"/>
              <a:gd name="T43" fmla="*/ 2147483647 h 73"/>
              <a:gd name="T44" fmla="*/ 2147483647 w 127"/>
              <a:gd name="T45" fmla="*/ 2147483647 h 73"/>
              <a:gd name="T46" fmla="*/ 2147483647 w 127"/>
              <a:gd name="T47" fmla="*/ 2147483647 h 73"/>
              <a:gd name="T48" fmla="*/ 2147483647 w 127"/>
              <a:gd name="T49" fmla="*/ 2147483647 h 73"/>
              <a:gd name="T50" fmla="*/ 2147483647 w 127"/>
              <a:gd name="T51" fmla="*/ 2147483647 h 73"/>
              <a:gd name="T52" fmla="*/ 2147483647 w 127"/>
              <a:gd name="T53" fmla="*/ 2147483647 h 73"/>
              <a:gd name="T54" fmla="*/ 2147483647 w 127"/>
              <a:gd name="T55" fmla="*/ 2147483647 h 73"/>
              <a:gd name="T56" fmla="*/ 2147483647 w 127"/>
              <a:gd name="T57" fmla="*/ 2147483647 h 73"/>
              <a:gd name="T58" fmla="*/ 2147483647 w 127"/>
              <a:gd name="T59" fmla="*/ 2147483647 h 73"/>
              <a:gd name="T60" fmla="*/ 2147483647 w 127"/>
              <a:gd name="T61" fmla="*/ 2147483647 h 73"/>
              <a:gd name="T62" fmla="*/ 2147483647 w 127"/>
              <a:gd name="T63" fmla="*/ 2147483647 h 73"/>
              <a:gd name="T64" fmla="*/ 0 w 127"/>
              <a:gd name="T65" fmla="*/ 214748364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73"/>
              <a:gd name="T101" fmla="*/ 127 w 127"/>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73">
                <a:moveTo>
                  <a:pt x="0" y="20"/>
                </a:moveTo>
                <a:lnTo>
                  <a:pt x="6" y="23"/>
                </a:lnTo>
                <a:lnTo>
                  <a:pt x="15" y="27"/>
                </a:lnTo>
                <a:lnTo>
                  <a:pt x="26" y="32"/>
                </a:lnTo>
                <a:lnTo>
                  <a:pt x="38" y="34"/>
                </a:lnTo>
                <a:lnTo>
                  <a:pt x="49" y="36"/>
                </a:lnTo>
                <a:lnTo>
                  <a:pt x="61" y="38"/>
                </a:lnTo>
                <a:lnTo>
                  <a:pt x="71" y="38"/>
                </a:lnTo>
                <a:lnTo>
                  <a:pt x="78" y="36"/>
                </a:lnTo>
                <a:lnTo>
                  <a:pt x="83" y="32"/>
                </a:lnTo>
                <a:lnTo>
                  <a:pt x="89" y="30"/>
                </a:lnTo>
                <a:lnTo>
                  <a:pt x="94" y="27"/>
                </a:lnTo>
                <a:lnTo>
                  <a:pt x="101" y="21"/>
                </a:lnTo>
                <a:lnTo>
                  <a:pt x="107" y="18"/>
                </a:lnTo>
                <a:lnTo>
                  <a:pt x="114" y="13"/>
                </a:lnTo>
                <a:lnTo>
                  <a:pt x="121" y="7"/>
                </a:lnTo>
                <a:lnTo>
                  <a:pt x="127" y="0"/>
                </a:lnTo>
                <a:lnTo>
                  <a:pt x="127" y="16"/>
                </a:lnTo>
                <a:lnTo>
                  <a:pt x="124" y="36"/>
                </a:lnTo>
                <a:lnTo>
                  <a:pt x="117" y="56"/>
                </a:lnTo>
                <a:lnTo>
                  <a:pt x="106" y="70"/>
                </a:lnTo>
                <a:lnTo>
                  <a:pt x="101" y="72"/>
                </a:lnTo>
                <a:lnTo>
                  <a:pt x="92" y="73"/>
                </a:lnTo>
                <a:lnTo>
                  <a:pt x="83" y="73"/>
                </a:lnTo>
                <a:lnTo>
                  <a:pt x="71" y="72"/>
                </a:lnTo>
                <a:lnTo>
                  <a:pt x="59" y="70"/>
                </a:lnTo>
                <a:lnTo>
                  <a:pt x="48" y="68"/>
                </a:lnTo>
                <a:lnTo>
                  <a:pt x="38" y="65"/>
                </a:lnTo>
                <a:lnTo>
                  <a:pt x="30" y="63"/>
                </a:lnTo>
                <a:lnTo>
                  <a:pt x="16" y="57"/>
                </a:lnTo>
                <a:lnTo>
                  <a:pt x="6" y="48"/>
                </a:lnTo>
                <a:lnTo>
                  <a:pt x="1" y="38"/>
                </a:lnTo>
                <a:lnTo>
                  <a:pt x="0" y="20"/>
                </a:lnTo>
                <a:close/>
              </a:path>
            </a:pathLst>
          </a:custGeom>
          <a:solidFill>
            <a:srgbClr val="000000"/>
          </a:solidFill>
          <a:ln w="9525">
            <a:noFill/>
            <a:round/>
            <a:headEnd/>
            <a:tailEnd/>
          </a:ln>
        </p:spPr>
        <p:txBody>
          <a:bodyPr/>
          <a:lstStyle/>
          <a:p>
            <a:endParaRPr lang="en-US">
              <a:solidFill>
                <a:prstClr val="black"/>
              </a:solidFill>
            </a:endParaRPr>
          </a:p>
        </p:txBody>
      </p:sp>
      <p:sp>
        <p:nvSpPr>
          <p:cNvPr id="41020" name="Freeform 293"/>
          <p:cNvSpPr>
            <a:spLocks/>
          </p:cNvSpPr>
          <p:nvPr/>
        </p:nvSpPr>
        <p:spPr bwMode="auto">
          <a:xfrm>
            <a:off x="7273925" y="5133975"/>
            <a:ext cx="1436688" cy="1177925"/>
          </a:xfrm>
          <a:custGeom>
            <a:avLst/>
            <a:gdLst>
              <a:gd name="T0" fmla="*/ 2147483647 w 905"/>
              <a:gd name="T1" fmla="*/ 2147483647 h 742"/>
              <a:gd name="T2" fmla="*/ 2147483647 w 905"/>
              <a:gd name="T3" fmla="*/ 2147483647 h 742"/>
              <a:gd name="T4" fmla="*/ 2147483647 w 905"/>
              <a:gd name="T5" fmla="*/ 2147483647 h 742"/>
              <a:gd name="T6" fmla="*/ 2147483647 w 905"/>
              <a:gd name="T7" fmla="*/ 2147483647 h 742"/>
              <a:gd name="T8" fmla="*/ 2147483647 w 905"/>
              <a:gd name="T9" fmla="*/ 2147483647 h 742"/>
              <a:gd name="T10" fmla="*/ 2147483647 w 905"/>
              <a:gd name="T11" fmla="*/ 2147483647 h 742"/>
              <a:gd name="T12" fmla="*/ 0 w 905"/>
              <a:gd name="T13" fmla="*/ 2147483647 h 742"/>
              <a:gd name="T14" fmla="*/ 2147483647 w 905"/>
              <a:gd name="T15" fmla="*/ 2147483647 h 742"/>
              <a:gd name="T16" fmla="*/ 2147483647 w 905"/>
              <a:gd name="T17" fmla="*/ 2147483647 h 742"/>
              <a:gd name="T18" fmla="*/ 2147483647 w 905"/>
              <a:gd name="T19" fmla="*/ 2147483647 h 742"/>
              <a:gd name="T20" fmla="*/ 2147483647 w 905"/>
              <a:gd name="T21" fmla="*/ 2147483647 h 742"/>
              <a:gd name="T22" fmla="*/ 2147483647 w 905"/>
              <a:gd name="T23" fmla="*/ 2147483647 h 742"/>
              <a:gd name="T24" fmla="*/ 2147483647 w 905"/>
              <a:gd name="T25" fmla="*/ 2147483647 h 742"/>
              <a:gd name="T26" fmla="*/ 2147483647 w 905"/>
              <a:gd name="T27" fmla="*/ 2147483647 h 742"/>
              <a:gd name="T28" fmla="*/ 2147483647 w 905"/>
              <a:gd name="T29" fmla="*/ 2147483647 h 742"/>
              <a:gd name="T30" fmla="*/ 2147483647 w 905"/>
              <a:gd name="T31" fmla="*/ 2147483647 h 742"/>
              <a:gd name="T32" fmla="*/ 2147483647 w 905"/>
              <a:gd name="T33" fmla="*/ 2147483647 h 742"/>
              <a:gd name="T34" fmla="*/ 2147483647 w 905"/>
              <a:gd name="T35" fmla="*/ 2147483647 h 742"/>
              <a:gd name="T36" fmla="*/ 2147483647 w 905"/>
              <a:gd name="T37" fmla="*/ 2147483647 h 742"/>
              <a:gd name="T38" fmla="*/ 2147483647 w 905"/>
              <a:gd name="T39" fmla="*/ 2147483647 h 742"/>
              <a:gd name="T40" fmla="*/ 2147483647 w 905"/>
              <a:gd name="T41" fmla="*/ 2147483647 h 742"/>
              <a:gd name="T42" fmla="*/ 2147483647 w 905"/>
              <a:gd name="T43" fmla="*/ 2147483647 h 742"/>
              <a:gd name="T44" fmla="*/ 2147483647 w 905"/>
              <a:gd name="T45" fmla="*/ 2147483647 h 742"/>
              <a:gd name="T46" fmla="*/ 2147483647 w 905"/>
              <a:gd name="T47" fmla="*/ 2147483647 h 742"/>
              <a:gd name="T48" fmla="*/ 2147483647 w 905"/>
              <a:gd name="T49" fmla="*/ 2147483647 h 742"/>
              <a:gd name="T50" fmla="*/ 2147483647 w 905"/>
              <a:gd name="T51" fmla="*/ 2147483647 h 742"/>
              <a:gd name="T52" fmla="*/ 2147483647 w 905"/>
              <a:gd name="T53" fmla="*/ 2147483647 h 742"/>
              <a:gd name="T54" fmla="*/ 2147483647 w 905"/>
              <a:gd name="T55" fmla="*/ 2147483647 h 742"/>
              <a:gd name="T56" fmla="*/ 2147483647 w 905"/>
              <a:gd name="T57" fmla="*/ 2147483647 h 742"/>
              <a:gd name="T58" fmla="*/ 2147483647 w 905"/>
              <a:gd name="T59" fmla="*/ 2147483647 h 742"/>
              <a:gd name="T60" fmla="*/ 2147483647 w 905"/>
              <a:gd name="T61" fmla="*/ 2147483647 h 742"/>
              <a:gd name="T62" fmla="*/ 2147483647 w 905"/>
              <a:gd name="T63" fmla="*/ 2147483647 h 742"/>
              <a:gd name="T64" fmla="*/ 2147483647 w 905"/>
              <a:gd name="T65" fmla="*/ 2147483647 h 742"/>
              <a:gd name="T66" fmla="*/ 2147483647 w 905"/>
              <a:gd name="T67" fmla="*/ 2147483647 h 742"/>
              <a:gd name="T68" fmla="*/ 2147483647 w 905"/>
              <a:gd name="T69" fmla="*/ 2147483647 h 742"/>
              <a:gd name="T70" fmla="*/ 2147483647 w 905"/>
              <a:gd name="T71" fmla="*/ 2147483647 h 742"/>
              <a:gd name="T72" fmla="*/ 2147483647 w 905"/>
              <a:gd name="T73" fmla="*/ 2147483647 h 742"/>
              <a:gd name="T74" fmla="*/ 2147483647 w 905"/>
              <a:gd name="T75" fmla="*/ 2147483647 h 742"/>
              <a:gd name="T76" fmla="*/ 2147483647 w 905"/>
              <a:gd name="T77" fmla="*/ 2147483647 h 742"/>
              <a:gd name="T78" fmla="*/ 2147483647 w 905"/>
              <a:gd name="T79" fmla="*/ 2147483647 h 742"/>
              <a:gd name="T80" fmla="*/ 2147483647 w 905"/>
              <a:gd name="T81" fmla="*/ 2147483647 h 742"/>
              <a:gd name="T82" fmla="*/ 2147483647 w 905"/>
              <a:gd name="T83" fmla="*/ 2147483647 h 742"/>
              <a:gd name="T84" fmla="*/ 2147483647 w 905"/>
              <a:gd name="T85" fmla="*/ 2147483647 h 742"/>
              <a:gd name="T86" fmla="*/ 2147483647 w 905"/>
              <a:gd name="T87" fmla="*/ 2147483647 h 742"/>
              <a:gd name="T88" fmla="*/ 2147483647 w 905"/>
              <a:gd name="T89" fmla="*/ 2147483647 h 742"/>
              <a:gd name="T90" fmla="*/ 2147483647 w 905"/>
              <a:gd name="T91" fmla="*/ 2147483647 h 742"/>
              <a:gd name="T92" fmla="*/ 2147483647 w 905"/>
              <a:gd name="T93" fmla="*/ 2147483647 h 742"/>
              <a:gd name="T94" fmla="*/ 2147483647 w 905"/>
              <a:gd name="T95" fmla="*/ 2147483647 h 742"/>
              <a:gd name="T96" fmla="*/ 2147483647 w 905"/>
              <a:gd name="T97" fmla="*/ 2147483647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5"/>
              <a:gd name="T148" fmla="*/ 0 h 742"/>
              <a:gd name="T149" fmla="*/ 905 w 905"/>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5" h="742">
                <a:moveTo>
                  <a:pt x="336" y="168"/>
                </a:moveTo>
                <a:lnTo>
                  <a:pt x="334" y="167"/>
                </a:lnTo>
                <a:lnTo>
                  <a:pt x="327" y="164"/>
                </a:lnTo>
                <a:lnTo>
                  <a:pt x="317" y="158"/>
                </a:lnTo>
                <a:lnTo>
                  <a:pt x="304" y="150"/>
                </a:lnTo>
                <a:lnTo>
                  <a:pt x="288" y="142"/>
                </a:lnTo>
                <a:lnTo>
                  <a:pt x="269" y="133"/>
                </a:lnTo>
                <a:lnTo>
                  <a:pt x="249" y="125"/>
                </a:lnTo>
                <a:lnTo>
                  <a:pt x="227" y="116"/>
                </a:lnTo>
                <a:lnTo>
                  <a:pt x="205" y="110"/>
                </a:lnTo>
                <a:lnTo>
                  <a:pt x="182" y="104"/>
                </a:lnTo>
                <a:lnTo>
                  <a:pt x="160" y="102"/>
                </a:lnTo>
                <a:lnTo>
                  <a:pt x="137" y="100"/>
                </a:lnTo>
                <a:lnTo>
                  <a:pt x="117" y="104"/>
                </a:lnTo>
                <a:lnTo>
                  <a:pt x="98" y="110"/>
                </a:lnTo>
                <a:lnTo>
                  <a:pt x="81" y="120"/>
                </a:lnTo>
                <a:lnTo>
                  <a:pt x="66" y="136"/>
                </a:lnTo>
                <a:lnTo>
                  <a:pt x="42" y="176"/>
                </a:lnTo>
                <a:lnTo>
                  <a:pt x="20" y="224"/>
                </a:lnTo>
                <a:lnTo>
                  <a:pt x="7" y="279"/>
                </a:lnTo>
                <a:lnTo>
                  <a:pt x="0" y="336"/>
                </a:lnTo>
                <a:lnTo>
                  <a:pt x="4" y="393"/>
                </a:lnTo>
                <a:lnTo>
                  <a:pt x="20" y="449"/>
                </a:lnTo>
                <a:lnTo>
                  <a:pt x="50" y="499"/>
                </a:lnTo>
                <a:lnTo>
                  <a:pt x="96" y="541"/>
                </a:lnTo>
                <a:lnTo>
                  <a:pt x="124" y="561"/>
                </a:lnTo>
                <a:lnTo>
                  <a:pt x="156" y="579"/>
                </a:lnTo>
                <a:lnTo>
                  <a:pt x="191" y="597"/>
                </a:lnTo>
                <a:lnTo>
                  <a:pt x="227" y="615"/>
                </a:lnTo>
                <a:lnTo>
                  <a:pt x="266" y="632"/>
                </a:lnTo>
                <a:lnTo>
                  <a:pt x="304" y="649"/>
                </a:lnTo>
                <a:lnTo>
                  <a:pt x="342" y="665"/>
                </a:lnTo>
                <a:lnTo>
                  <a:pt x="379" y="680"/>
                </a:lnTo>
                <a:lnTo>
                  <a:pt x="414" y="693"/>
                </a:lnTo>
                <a:lnTo>
                  <a:pt x="447" y="705"/>
                </a:lnTo>
                <a:lnTo>
                  <a:pt x="476" y="716"/>
                </a:lnTo>
                <a:lnTo>
                  <a:pt x="503" y="725"/>
                </a:lnTo>
                <a:lnTo>
                  <a:pt x="524" y="732"/>
                </a:lnTo>
                <a:lnTo>
                  <a:pt x="541" y="737"/>
                </a:lnTo>
                <a:lnTo>
                  <a:pt x="550" y="740"/>
                </a:lnTo>
                <a:lnTo>
                  <a:pt x="554" y="742"/>
                </a:lnTo>
                <a:lnTo>
                  <a:pt x="558" y="738"/>
                </a:lnTo>
                <a:lnTo>
                  <a:pt x="569" y="727"/>
                </a:lnTo>
                <a:lnTo>
                  <a:pt x="585" y="709"/>
                </a:lnTo>
                <a:lnTo>
                  <a:pt x="606" y="686"/>
                </a:lnTo>
                <a:lnTo>
                  <a:pt x="633" y="659"/>
                </a:lnTo>
                <a:lnTo>
                  <a:pt x="662" y="627"/>
                </a:lnTo>
                <a:lnTo>
                  <a:pt x="693" y="592"/>
                </a:lnTo>
                <a:lnTo>
                  <a:pt x="725" y="556"/>
                </a:lnTo>
                <a:lnTo>
                  <a:pt x="757" y="519"/>
                </a:lnTo>
                <a:lnTo>
                  <a:pt x="788" y="480"/>
                </a:lnTo>
                <a:lnTo>
                  <a:pt x="818" y="444"/>
                </a:lnTo>
                <a:lnTo>
                  <a:pt x="843" y="408"/>
                </a:lnTo>
                <a:lnTo>
                  <a:pt x="866" y="374"/>
                </a:lnTo>
                <a:lnTo>
                  <a:pt x="883" y="343"/>
                </a:lnTo>
                <a:lnTo>
                  <a:pt x="896" y="317"/>
                </a:lnTo>
                <a:lnTo>
                  <a:pt x="901" y="295"/>
                </a:lnTo>
                <a:lnTo>
                  <a:pt x="904" y="252"/>
                </a:lnTo>
                <a:lnTo>
                  <a:pt x="905" y="204"/>
                </a:lnTo>
                <a:lnTo>
                  <a:pt x="904" y="154"/>
                </a:lnTo>
                <a:lnTo>
                  <a:pt x="896" y="105"/>
                </a:lnTo>
                <a:lnTo>
                  <a:pt x="879" y="62"/>
                </a:lnTo>
                <a:lnTo>
                  <a:pt x="854" y="26"/>
                </a:lnTo>
                <a:lnTo>
                  <a:pt x="816" y="5"/>
                </a:lnTo>
                <a:lnTo>
                  <a:pt x="764" y="0"/>
                </a:lnTo>
                <a:lnTo>
                  <a:pt x="734" y="5"/>
                </a:lnTo>
                <a:lnTo>
                  <a:pt x="706" y="14"/>
                </a:lnTo>
                <a:lnTo>
                  <a:pt x="678" y="28"/>
                </a:lnTo>
                <a:lnTo>
                  <a:pt x="652" y="43"/>
                </a:lnTo>
                <a:lnTo>
                  <a:pt x="627" y="63"/>
                </a:lnTo>
                <a:lnTo>
                  <a:pt x="602" y="85"/>
                </a:lnTo>
                <a:lnTo>
                  <a:pt x="581" y="108"/>
                </a:lnTo>
                <a:lnTo>
                  <a:pt x="561" y="131"/>
                </a:lnTo>
                <a:lnTo>
                  <a:pt x="542" y="154"/>
                </a:lnTo>
                <a:lnTo>
                  <a:pt x="526" y="176"/>
                </a:lnTo>
                <a:lnTo>
                  <a:pt x="511" y="196"/>
                </a:lnTo>
                <a:lnTo>
                  <a:pt x="500" y="216"/>
                </a:lnTo>
                <a:lnTo>
                  <a:pt x="490" y="230"/>
                </a:lnTo>
                <a:lnTo>
                  <a:pt x="483" y="243"/>
                </a:lnTo>
                <a:lnTo>
                  <a:pt x="479" y="251"/>
                </a:lnTo>
                <a:lnTo>
                  <a:pt x="477" y="253"/>
                </a:lnTo>
                <a:lnTo>
                  <a:pt x="481" y="251"/>
                </a:lnTo>
                <a:lnTo>
                  <a:pt x="491" y="244"/>
                </a:lnTo>
                <a:lnTo>
                  <a:pt x="506" y="233"/>
                </a:lnTo>
                <a:lnTo>
                  <a:pt x="526" y="219"/>
                </a:lnTo>
                <a:lnTo>
                  <a:pt x="549" y="204"/>
                </a:lnTo>
                <a:lnTo>
                  <a:pt x="574" y="185"/>
                </a:lnTo>
                <a:lnTo>
                  <a:pt x="601" y="166"/>
                </a:lnTo>
                <a:lnTo>
                  <a:pt x="628" y="147"/>
                </a:lnTo>
                <a:lnTo>
                  <a:pt x="640" y="139"/>
                </a:lnTo>
                <a:lnTo>
                  <a:pt x="660" y="131"/>
                </a:lnTo>
                <a:lnTo>
                  <a:pt x="684" y="121"/>
                </a:lnTo>
                <a:lnTo>
                  <a:pt x="711" y="113"/>
                </a:lnTo>
                <a:lnTo>
                  <a:pt x="736" y="104"/>
                </a:lnTo>
                <a:lnTo>
                  <a:pt x="757" y="97"/>
                </a:lnTo>
                <a:lnTo>
                  <a:pt x="772" y="92"/>
                </a:lnTo>
                <a:lnTo>
                  <a:pt x="777" y="91"/>
                </a:lnTo>
                <a:lnTo>
                  <a:pt x="780" y="99"/>
                </a:lnTo>
                <a:lnTo>
                  <a:pt x="787" y="120"/>
                </a:lnTo>
                <a:lnTo>
                  <a:pt x="796" y="153"/>
                </a:lnTo>
                <a:lnTo>
                  <a:pt x="804" y="190"/>
                </a:lnTo>
                <a:lnTo>
                  <a:pt x="811" y="233"/>
                </a:lnTo>
                <a:lnTo>
                  <a:pt x="814" y="274"/>
                </a:lnTo>
                <a:lnTo>
                  <a:pt x="809" y="313"/>
                </a:lnTo>
                <a:lnTo>
                  <a:pt x="797" y="345"/>
                </a:lnTo>
                <a:lnTo>
                  <a:pt x="777" y="376"/>
                </a:lnTo>
                <a:lnTo>
                  <a:pt x="750" y="415"/>
                </a:lnTo>
                <a:lnTo>
                  <a:pt x="719" y="457"/>
                </a:lnTo>
                <a:lnTo>
                  <a:pt x="689" y="500"/>
                </a:lnTo>
                <a:lnTo>
                  <a:pt x="659" y="540"/>
                </a:lnTo>
                <a:lnTo>
                  <a:pt x="635" y="572"/>
                </a:lnTo>
                <a:lnTo>
                  <a:pt x="619" y="593"/>
                </a:lnTo>
                <a:lnTo>
                  <a:pt x="612" y="602"/>
                </a:lnTo>
                <a:lnTo>
                  <a:pt x="524" y="676"/>
                </a:lnTo>
                <a:lnTo>
                  <a:pt x="520" y="675"/>
                </a:lnTo>
                <a:lnTo>
                  <a:pt x="510" y="670"/>
                </a:lnTo>
                <a:lnTo>
                  <a:pt x="492" y="663"/>
                </a:lnTo>
                <a:lnTo>
                  <a:pt x="469" y="653"/>
                </a:lnTo>
                <a:lnTo>
                  <a:pt x="442" y="641"/>
                </a:lnTo>
                <a:lnTo>
                  <a:pt x="413" y="629"/>
                </a:lnTo>
                <a:lnTo>
                  <a:pt x="381" y="614"/>
                </a:lnTo>
                <a:lnTo>
                  <a:pt x="347" y="598"/>
                </a:lnTo>
                <a:lnTo>
                  <a:pt x="312" y="582"/>
                </a:lnTo>
                <a:lnTo>
                  <a:pt x="278" y="565"/>
                </a:lnTo>
                <a:lnTo>
                  <a:pt x="245" y="550"/>
                </a:lnTo>
                <a:lnTo>
                  <a:pt x="215" y="533"/>
                </a:lnTo>
                <a:lnTo>
                  <a:pt x="188" y="518"/>
                </a:lnTo>
                <a:lnTo>
                  <a:pt x="166" y="504"/>
                </a:lnTo>
                <a:lnTo>
                  <a:pt x="148" y="490"/>
                </a:lnTo>
                <a:lnTo>
                  <a:pt x="136" y="479"/>
                </a:lnTo>
                <a:lnTo>
                  <a:pt x="131" y="472"/>
                </a:lnTo>
                <a:lnTo>
                  <a:pt x="118" y="451"/>
                </a:lnTo>
                <a:lnTo>
                  <a:pt x="102" y="421"/>
                </a:lnTo>
                <a:lnTo>
                  <a:pt x="86" y="383"/>
                </a:lnTo>
                <a:lnTo>
                  <a:pt x="75" y="343"/>
                </a:lnTo>
                <a:lnTo>
                  <a:pt x="74" y="302"/>
                </a:lnTo>
                <a:lnTo>
                  <a:pt x="86" y="264"/>
                </a:lnTo>
                <a:lnTo>
                  <a:pt x="116" y="233"/>
                </a:lnTo>
                <a:lnTo>
                  <a:pt x="140" y="221"/>
                </a:lnTo>
                <a:lnTo>
                  <a:pt x="167" y="216"/>
                </a:lnTo>
                <a:lnTo>
                  <a:pt x="194" y="217"/>
                </a:lnTo>
                <a:lnTo>
                  <a:pt x="221" y="221"/>
                </a:lnTo>
                <a:lnTo>
                  <a:pt x="245" y="227"/>
                </a:lnTo>
                <a:lnTo>
                  <a:pt x="264" y="233"/>
                </a:lnTo>
                <a:lnTo>
                  <a:pt x="277" y="238"/>
                </a:lnTo>
                <a:lnTo>
                  <a:pt x="281" y="240"/>
                </a:lnTo>
                <a:lnTo>
                  <a:pt x="406" y="281"/>
                </a:lnTo>
                <a:lnTo>
                  <a:pt x="428" y="250"/>
                </a:lnTo>
                <a:lnTo>
                  <a:pt x="336" y="168"/>
                </a:lnTo>
                <a:close/>
              </a:path>
            </a:pathLst>
          </a:custGeom>
          <a:solidFill>
            <a:srgbClr val="000000"/>
          </a:solidFill>
          <a:ln w="9525">
            <a:noFill/>
            <a:round/>
            <a:headEnd/>
            <a:tailEnd/>
          </a:ln>
        </p:spPr>
        <p:txBody>
          <a:bodyPr/>
          <a:lstStyle/>
          <a:p>
            <a:endParaRPr lang="en-US">
              <a:solidFill>
                <a:prstClr val="black"/>
              </a:solidFill>
            </a:endParaRPr>
          </a:p>
        </p:txBody>
      </p:sp>
      <p:sp>
        <p:nvSpPr>
          <p:cNvPr id="41021" name="Freeform 294"/>
          <p:cNvSpPr>
            <a:spLocks/>
          </p:cNvSpPr>
          <p:nvPr/>
        </p:nvSpPr>
        <p:spPr bwMode="auto">
          <a:xfrm>
            <a:off x="7675563" y="5502275"/>
            <a:ext cx="704850" cy="627063"/>
          </a:xfrm>
          <a:custGeom>
            <a:avLst/>
            <a:gdLst>
              <a:gd name="T0" fmla="*/ 2147483647 w 444"/>
              <a:gd name="T1" fmla="*/ 2147483647 h 395"/>
              <a:gd name="T2" fmla="*/ 2147483647 w 444"/>
              <a:gd name="T3" fmla="*/ 2147483647 h 395"/>
              <a:gd name="T4" fmla="*/ 2147483647 w 444"/>
              <a:gd name="T5" fmla="*/ 2147483647 h 395"/>
              <a:gd name="T6" fmla="*/ 2147483647 w 444"/>
              <a:gd name="T7" fmla="*/ 2147483647 h 395"/>
              <a:gd name="T8" fmla="*/ 2147483647 w 444"/>
              <a:gd name="T9" fmla="*/ 2147483647 h 395"/>
              <a:gd name="T10" fmla="*/ 2147483647 w 444"/>
              <a:gd name="T11" fmla="*/ 2147483647 h 395"/>
              <a:gd name="T12" fmla="*/ 2147483647 w 444"/>
              <a:gd name="T13" fmla="*/ 2147483647 h 395"/>
              <a:gd name="T14" fmla="*/ 2147483647 w 444"/>
              <a:gd name="T15" fmla="*/ 2147483647 h 395"/>
              <a:gd name="T16" fmla="*/ 2147483647 w 444"/>
              <a:gd name="T17" fmla="*/ 2147483647 h 395"/>
              <a:gd name="T18" fmla="*/ 2147483647 w 444"/>
              <a:gd name="T19" fmla="*/ 2147483647 h 395"/>
              <a:gd name="T20" fmla="*/ 2147483647 w 444"/>
              <a:gd name="T21" fmla="*/ 2147483647 h 395"/>
              <a:gd name="T22" fmla="*/ 2147483647 w 444"/>
              <a:gd name="T23" fmla="*/ 2147483647 h 395"/>
              <a:gd name="T24" fmla="*/ 2147483647 w 444"/>
              <a:gd name="T25" fmla="*/ 2147483647 h 395"/>
              <a:gd name="T26" fmla="*/ 2147483647 w 444"/>
              <a:gd name="T27" fmla="*/ 2147483647 h 395"/>
              <a:gd name="T28" fmla="*/ 2147483647 w 444"/>
              <a:gd name="T29" fmla="*/ 2147483647 h 395"/>
              <a:gd name="T30" fmla="*/ 2147483647 w 444"/>
              <a:gd name="T31" fmla="*/ 2147483647 h 395"/>
              <a:gd name="T32" fmla="*/ 2147483647 w 444"/>
              <a:gd name="T33" fmla="*/ 2147483647 h 395"/>
              <a:gd name="T34" fmla="*/ 2147483647 w 444"/>
              <a:gd name="T35" fmla="*/ 2147483647 h 395"/>
              <a:gd name="T36" fmla="*/ 2147483647 w 444"/>
              <a:gd name="T37" fmla="*/ 2147483647 h 395"/>
              <a:gd name="T38" fmla="*/ 2147483647 w 444"/>
              <a:gd name="T39" fmla="*/ 2147483647 h 395"/>
              <a:gd name="T40" fmla="*/ 2147483647 w 444"/>
              <a:gd name="T41" fmla="*/ 2147483647 h 395"/>
              <a:gd name="T42" fmla="*/ 2147483647 w 444"/>
              <a:gd name="T43" fmla="*/ 2147483647 h 395"/>
              <a:gd name="T44" fmla="*/ 2147483647 w 444"/>
              <a:gd name="T45" fmla="*/ 2147483647 h 395"/>
              <a:gd name="T46" fmla="*/ 2147483647 w 444"/>
              <a:gd name="T47" fmla="*/ 2147483647 h 395"/>
              <a:gd name="T48" fmla="*/ 2147483647 w 444"/>
              <a:gd name="T49" fmla="*/ 2147483647 h 395"/>
              <a:gd name="T50" fmla="*/ 2147483647 w 444"/>
              <a:gd name="T51" fmla="*/ 2147483647 h 395"/>
              <a:gd name="T52" fmla="*/ 2147483647 w 444"/>
              <a:gd name="T53" fmla="*/ 2147483647 h 395"/>
              <a:gd name="T54" fmla="*/ 2147483647 w 444"/>
              <a:gd name="T55" fmla="*/ 2147483647 h 395"/>
              <a:gd name="T56" fmla="*/ 2147483647 w 444"/>
              <a:gd name="T57" fmla="*/ 2147483647 h 395"/>
              <a:gd name="T58" fmla="*/ 2147483647 w 444"/>
              <a:gd name="T59" fmla="*/ 2147483647 h 395"/>
              <a:gd name="T60" fmla="*/ 2147483647 w 444"/>
              <a:gd name="T61" fmla="*/ 2147483647 h 395"/>
              <a:gd name="T62" fmla="*/ 2147483647 w 444"/>
              <a:gd name="T63" fmla="*/ 2147483647 h 395"/>
              <a:gd name="T64" fmla="*/ 2147483647 w 444"/>
              <a:gd name="T65" fmla="*/ 2147483647 h 395"/>
              <a:gd name="T66" fmla="*/ 2147483647 w 444"/>
              <a:gd name="T67" fmla="*/ 2147483647 h 395"/>
              <a:gd name="T68" fmla="*/ 2147483647 w 444"/>
              <a:gd name="T69" fmla="*/ 2147483647 h 395"/>
              <a:gd name="T70" fmla="*/ 2147483647 w 444"/>
              <a:gd name="T71" fmla="*/ 2147483647 h 395"/>
              <a:gd name="T72" fmla="*/ 2147483647 w 444"/>
              <a:gd name="T73" fmla="*/ 2147483647 h 395"/>
              <a:gd name="T74" fmla="*/ 2147483647 w 444"/>
              <a:gd name="T75" fmla="*/ 2147483647 h 395"/>
              <a:gd name="T76" fmla="*/ 2147483647 w 444"/>
              <a:gd name="T77" fmla="*/ 2147483647 h 395"/>
              <a:gd name="T78" fmla="*/ 2147483647 w 444"/>
              <a:gd name="T79" fmla="*/ 2147483647 h 395"/>
              <a:gd name="T80" fmla="*/ 2147483647 w 444"/>
              <a:gd name="T81" fmla="*/ 2147483647 h 395"/>
              <a:gd name="T82" fmla="*/ 2147483647 w 444"/>
              <a:gd name="T83" fmla="*/ 2147483647 h 395"/>
              <a:gd name="T84" fmla="*/ 2147483647 w 444"/>
              <a:gd name="T85" fmla="*/ 2147483647 h 395"/>
              <a:gd name="T86" fmla="*/ 2147483647 w 444"/>
              <a:gd name="T87" fmla="*/ 2147483647 h 395"/>
              <a:gd name="T88" fmla="*/ 2147483647 w 444"/>
              <a:gd name="T89" fmla="*/ 2147483647 h 395"/>
              <a:gd name="T90" fmla="*/ 2147483647 w 444"/>
              <a:gd name="T91" fmla="*/ 2147483647 h 395"/>
              <a:gd name="T92" fmla="*/ 2147483647 w 444"/>
              <a:gd name="T93" fmla="*/ 2147483647 h 395"/>
              <a:gd name="T94" fmla="*/ 2147483647 w 444"/>
              <a:gd name="T95" fmla="*/ 2147483647 h 395"/>
              <a:gd name="T96" fmla="*/ 2147483647 w 444"/>
              <a:gd name="T97" fmla="*/ 2147483647 h 395"/>
              <a:gd name="T98" fmla="*/ 2147483647 w 444"/>
              <a:gd name="T99" fmla="*/ 2147483647 h 395"/>
              <a:gd name="T100" fmla="*/ 2147483647 w 444"/>
              <a:gd name="T101" fmla="*/ 2147483647 h 395"/>
              <a:gd name="T102" fmla="*/ 2147483647 w 444"/>
              <a:gd name="T103" fmla="*/ 2147483647 h 395"/>
              <a:gd name="T104" fmla="*/ 2147483647 w 444"/>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4"/>
              <a:gd name="T160" fmla="*/ 0 h 395"/>
              <a:gd name="T161" fmla="*/ 444 w 444"/>
              <a:gd name="T162" fmla="*/ 395 h 3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4" h="395">
                <a:moveTo>
                  <a:pt x="165" y="82"/>
                </a:moveTo>
                <a:lnTo>
                  <a:pt x="161" y="80"/>
                </a:lnTo>
                <a:lnTo>
                  <a:pt x="149" y="72"/>
                </a:lnTo>
                <a:lnTo>
                  <a:pt x="132" y="65"/>
                </a:lnTo>
                <a:lnTo>
                  <a:pt x="112" y="57"/>
                </a:lnTo>
                <a:lnTo>
                  <a:pt x="89" y="51"/>
                </a:lnTo>
                <a:lnTo>
                  <a:pt x="67" y="49"/>
                </a:lnTo>
                <a:lnTo>
                  <a:pt x="47" y="53"/>
                </a:lnTo>
                <a:lnTo>
                  <a:pt x="32" y="66"/>
                </a:lnTo>
                <a:lnTo>
                  <a:pt x="20" y="86"/>
                </a:lnTo>
                <a:lnTo>
                  <a:pt x="9" y="110"/>
                </a:lnTo>
                <a:lnTo>
                  <a:pt x="3" y="137"/>
                </a:lnTo>
                <a:lnTo>
                  <a:pt x="0" y="165"/>
                </a:lnTo>
                <a:lnTo>
                  <a:pt x="1" y="193"/>
                </a:lnTo>
                <a:lnTo>
                  <a:pt x="9" y="219"/>
                </a:lnTo>
                <a:lnTo>
                  <a:pt x="24" y="244"/>
                </a:lnTo>
                <a:lnTo>
                  <a:pt x="47" y="264"/>
                </a:lnTo>
                <a:lnTo>
                  <a:pt x="60" y="274"/>
                </a:lnTo>
                <a:lnTo>
                  <a:pt x="77" y="284"/>
                </a:lnTo>
                <a:lnTo>
                  <a:pt x="94" y="295"/>
                </a:lnTo>
                <a:lnTo>
                  <a:pt x="112" y="306"/>
                </a:lnTo>
                <a:lnTo>
                  <a:pt x="130" y="316"/>
                </a:lnTo>
                <a:lnTo>
                  <a:pt x="149" y="327"/>
                </a:lnTo>
                <a:lnTo>
                  <a:pt x="168" y="338"/>
                </a:lnTo>
                <a:lnTo>
                  <a:pt x="185" y="348"/>
                </a:lnTo>
                <a:lnTo>
                  <a:pt x="203" y="358"/>
                </a:lnTo>
                <a:lnTo>
                  <a:pt x="219" y="367"/>
                </a:lnTo>
                <a:lnTo>
                  <a:pt x="234" y="375"/>
                </a:lnTo>
                <a:lnTo>
                  <a:pt x="246" y="382"/>
                </a:lnTo>
                <a:lnTo>
                  <a:pt x="257" y="388"/>
                </a:lnTo>
                <a:lnTo>
                  <a:pt x="265" y="392"/>
                </a:lnTo>
                <a:lnTo>
                  <a:pt x="270" y="394"/>
                </a:lnTo>
                <a:lnTo>
                  <a:pt x="271" y="395"/>
                </a:lnTo>
                <a:lnTo>
                  <a:pt x="278" y="387"/>
                </a:lnTo>
                <a:lnTo>
                  <a:pt x="297" y="363"/>
                </a:lnTo>
                <a:lnTo>
                  <a:pt x="324" y="329"/>
                </a:lnTo>
                <a:lnTo>
                  <a:pt x="355" y="289"/>
                </a:lnTo>
                <a:lnTo>
                  <a:pt x="386" y="246"/>
                </a:lnTo>
                <a:lnTo>
                  <a:pt x="413" y="205"/>
                </a:lnTo>
                <a:lnTo>
                  <a:pt x="433" y="170"/>
                </a:lnTo>
                <a:lnTo>
                  <a:pt x="441" y="144"/>
                </a:lnTo>
                <a:lnTo>
                  <a:pt x="442" y="123"/>
                </a:lnTo>
                <a:lnTo>
                  <a:pt x="444" y="99"/>
                </a:lnTo>
                <a:lnTo>
                  <a:pt x="442" y="75"/>
                </a:lnTo>
                <a:lnTo>
                  <a:pt x="438" y="51"/>
                </a:lnTo>
                <a:lnTo>
                  <a:pt x="430" y="30"/>
                </a:lnTo>
                <a:lnTo>
                  <a:pt x="418" y="13"/>
                </a:lnTo>
                <a:lnTo>
                  <a:pt x="399" y="2"/>
                </a:lnTo>
                <a:lnTo>
                  <a:pt x="374" y="0"/>
                </a:lnTo>
                <a:lnTo>
                  <a:pt x="345" y="7"/>
                </a:lnTo>
                <a:lnTo>
                  <a:pt x="319" y="25"/>
                </a:lnTo>
                <a:lnTo>
                  <a:pt x="296" y="49"/>
                </a:lnTo>
                <a:lnTo>
                  <a:pt x="276" y="76"/>
                </a:lnTo>
                <a:lnTo>
                  <a:pt x="258" y="103"/>
                </a:lnTo>
                <a:lnTo>
                  <a:pt x="246" y="126"/>
                </a:lnTo>
                <a:lnTo>
                  <a:pt x="238" y="143"/>
                </a:lnTo>
                <a:lnTo>
                  <a:pt x="235" y="149"/>
                </a:lnTo>
                <a:lnTo>
                  <a:pt x="301" y="100"/>
                </a:lnTo>
                <a:lnTo>
                  <a:pt x="305" y="100"/>
                </a:lnTo>
                <a:lnTo>
                  <a:pt x="313" y="99"/>
                </a:lnTo>
                <a:lnTo>
                  <a:pt x="324" y="98"/>
                </a:lnTo>
                <a:lnTo>
                  <a:pt x="335" y="98"/>
                </a:lnTo>
                <a:lnTo>
                  <a:pt x="345" y="97"/>
                </a:lnTo>
                <a:lnTo>
                  <a:pt x="355" y="96"/>
                </a:lnTo>
                <a:lnTo>
                  <a:pt x="360" y="96"/>
                </a:lnTo>
                <a:lnTo>
                  <a:pt x="363" y="96"/>
                </a:lnTo>
                <a:lnTo>
                  <a:pt x="366" y="100"/>
                </a:lnTo>
                <a:lnTo>
                  <a:pt x="371" y="115"/>
                </a:lnTo>
                <a:lnTo>
                  <a:pt x="371" y="136"/>
                </a:lnTo>
                <a:lnTo>
                  <a:pt x="362" y="161"/>
                </a:lnTo>
                <a:lnTo>
                  <a:pt x="352" y="176"/>
                </a:lnTo>
                <a:lnTo>
                  <a:pt x="341" y="191"/>
                </a:lnTo>
                <a:lnTo>
                  <a:pt x="329" y="208"/>
                </a:lnTo>
                <a:lnTo>
                  <a:pt x="317" y="224"/>
                </a:lnTo>
                <a:lnTo>
                  <a:pt x="305" y="239"/>
                </a:lnTo>
                <a:lnTo>
                  <a:pt x="296" y="250"/>
                </a:lnTo>
                <a:lnTo>
                  <a:pt x="290" y="258"/>
                </a:lnTo>
                <a:lnTo>
                  <a:pt x="288" y="261"/>
                </a:lnTo>
                <a:lnTo>
                  <a:pt x="251" y="325"/>
                </a:lnTo>
                <a:lnTo>
                  <a:pt x="245" y="321"/>
                </a:lnTo>
                <a:lnTo>
                  <a:pt x="228" y="313"/>
                </a:lnTo>
                <a:lnTo>
                  <a:pt x="206" y="301"/>
                </a:lnTo>
                <a:lnTo>
                  <a:pt x="179" y="286"/>
                </a:lnTo>
                <a:lnTo>
                  <a:pt x="150" y="269"/>
                </a:lnTo>
                <a:lnTo>
                  <a:pt x="124" y="253"/>
                </a:lnTo>
                <a:lnTo>
                  <a:pt x="102" y="238"/>
                </a:lnTo>
                <a:lnTo>
                  <a:pt x="90" y="225"/>
                </a:lnTo>
                <a:lnTo>
                  <a:pt x="87" y="223"/>
                </a:lnTo>
                <a:lnTo>
                  <a:pt x="81" y="216"/>
                </a:lnTo>
                <a:lnTo>
                  <a:pt x="74" y="205"/>
                </a:lnTo>
                <a:lnTo>
                  <a:pt x="66" y="191"/>
                </a:lnTo>
                <a:lnTo>
                  <a:pt x="60" y="177"/>
                </a:lnTo>
                <a:lnTo>
                  <a:pt x="60" y="161"/>
                </a:lnTo>
                <a:lnTo>
                  <a:pt x="66" y="145"/>
                </a:lnTo>
                <a:lnTo>
                  <a:pt x="81" y="131"/>
                </a:lnTo>
                <a:lnTo>
                  <a:pt x="94" y="126"/>
                </a:lnTo>
                <a:lnTo>
                  <a:pt x="113" y="125"/>
                </a:lnTo>
                <a:lnTo>
                  <a:pt x="133" y="126"/>
                </a:lnTo>
                <a:lnTo>
                  <a:pt x="153" y="129"/>
                </a:lnTo>
                <a:lnTo>
                  <a:pt x="173" y="134"/>
                </a:lnTo>
                <a:lnTo>
                  <a:pt x="189" y="139"/>
                </a:lnTo>
                <a:lnTo>
                  <a:pt x="200" y="143"/>
                </a:lnTo>
                <a:lnTo>
                  <a:pt x="204" y="144"/>
                </a:lnTo>
                <a:lnTo>
                  <a:pt x="233" y="159"/>
                </a:lnTo>
                <a:lnTo>
                  <a:pt x="210" y="122"/>
                </a:lnTo>
                <a:lnTo>
                  <a:pt x="165" y="82"/>
                </a:lnTo>
                <a:close/>
              </a:path>
            </a:pathLst>
          </a:custGeom>
          <a:solidFill>
            <a:srgbClr val="000000"/>
          </a:solidFill>
          <a:ln w="9525">
            <a:noFill/>
            <a:round/>
            <a:headEnd/>
            <a:tailEnd/>
          </a:ln>
        </p:spPr>
        <p:txBody>
          <a:bodyPr/>
          <a:lstStyle/>
          <a:p>
            <a:endParaRPr lang="en-US">
              <a:solidFill>
                <a:prstClr val="black"/>
              </a:solidFill>
            </a:endParaRPr>
          </a:p>
        </p:txBody>
      </p:sp>
      <p:sp>
        <p:nvSpPr>
          <p:cNvPr id="41022" name="Freeform 295"/>
          <p:cNvSpPr>
            <a:spLocks/>
          </p:cNvSpPr>
          <p:nvPr/>
        </p:nvSpPr>
        <p:spPr bwMode="auto">
          <a:xfrm>
            <a:off x="4516438" y="6248400"/>
            <a:ext cx="90487" cy="38100"/>
          </a:xfrm>
          <a:custGeom>
            <a:avLst/>
            <a:gdLst>
              <a:gd name="T0" fmla="*/ 0 w 57"/>
              <a:gd name="T1" fmla="*/ 0 h 47"/>
              <a:gd name="T2" fmla="*/ 2147483647 w 57"/>
              <a:gd name="T3" fmla="*/ 2147483647 h 47"/>
              <a:gd name="T4" fmla="*/ 2147483647 w 57"/>
              <a:gd name="T5" fmla="*/ 2147483647 h 47"/>
              <a:gd name="T6" fmla="*/ 2147483647 w 57"/>
              <a:gd name="T7" fmla="*/ 2147483647 h 47"/>
              <a:gd name="T8" fmla="*/ 2147483647 w 57"/>
              <a:gd name="T9" fmla="*/ 2147483647 h 47"/>
              <a:gd name="T10" fmla="*/ 2147483647 w 57"/>
              <a:gd name="T11" fmla="*/ 2147483647 h 47"/>
              <a:gd name="T12" fmla="*/ 2147483647 w 57"/>
              <a:gd name="T13" fmla="*/ 2147483647 h 47"/>
              <a:gd name="T14" fmla="*/ 2147483647 w 57"/>
              <a:gd name="T15" fmla="*/ 2147483647 h 47"/>
              <a:gd name="T16" fmla="*/ 2147483647 w 57"/>
              <a:gd name="T17" fmla="*/ 0 h 47"/>
              <a:gd name="T18" fmla="*/ 0 w 57"/>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7"/>
              <a:gd name="T32" fmla="*/ 57 w 5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7">
                <a:moveTo>
                  <a:pt x="0" y="0"/>
                </a:moveTo>
                <a:lnTo>
                  <a:pt x="2" y="20"/>
                </a:lnTo>
                <a:lnTo>
                  <a:pt x="9" y="35"/>
                </a:lnTo>
                <a:lnTo>
                  <a:pt x="18" y="44"/>
                </a:lnTo>
                <a:lnTo>
                  <a:pt x="28" y="47"/>
                </a:lnTo>
                <a:lnTo>
                  <a:pt x="39" y="44"/>
                </a:lnTo>
                <a:lnTo>
                  <a:pt x="48" y="35"/>
                </a:lnTo>
                <a:lnTo>
                  <a:pt x="55" y="20"/>
                </a:lnTo>
                <a:lnTo>
                  <a:pt x="57" y="0"/>
                </a:lnTo>
                <a:lnTo>
                  <a:pt x="0" y="0"/>
                </a:lnTo>
                <a:close/>
              </a:path>
            </a:pathLst>
          </a:custGeom>
          <a:solidFill>
            <a:srgbClr val="000000"/>
          </a:solidFill>
          <a:ln w="9525">
            <a:noFill/>
            <a:round/>
            <a:headEnd/>
            <a:tailEnd/>
          </a:ln>
        </p:spPr>
        <p:txBody>
          <a:bodyPr/>
          <a:lstStyle/>
          <a:p>
            <a:endParaRPr lang="en-US">
              <a:solidFill>
                <a:prstClr val="black"/>
              </a:solidFill>
            </a:endParaRPr>
          </a:p>
        </p:txBody>
      </p:sp>
      <p:sp>
        <p:nvSpPr>
          <p:cNvPr id="41023" name="Freeform 296"/>
          <p:cNvSpPr>
            <a:spLocks/>
          </p:cNvSpPr>
          <p:nvPr/>
        </p:nvSpPr>
        <p:spPr bwMode="auto">
          <a:xfrm>
            <a:off x="4516438" y="5251450"/>
            <a:ext cx="90487" cy="996950"/>
          </a:xfrm>
          <a:custGeom>
            <a:avLst/>
            <a:gdLst>
              <a:gd name="T0" fmla="*/ 2147483647 w 57"/>
              <a:gd name="T1" fmla="*/ 0 h 1257"/>
              <a:gd name="T2" fmla="*/ 0 w 57"/>
              <a:gd name="T3" fmla="*/ 0 h 1257"/>
              <a:gd name="T4" fmla="*/ 0 w 57"/>
              <a:gd name="T5" fmla="*/ 2147483647 h 1257"/>
              <a:gd name="T6" fmla="*/ 2147483647 w 57"/>
              <a:gd name="T7" fmla="*/ 2147483647 h 1257"/>
              <a:gd name="T8" fmla="*/ 2147483647 w 57"/>
              <a:gd name="T9" fmla="*/ 0 h 1257"/>
              <a:gd name="T10" fmla="*/ 2147483647 w 57"/>
              <a:gd name="T11" fmla="*/ 0 h 1257"/>
              <a:gd name="T12" fmla="*/ 0 60000 65536"/>
              <a:gd name="T13" fmla="*/ 0 60000 65536"/>
              <a:gd name="T14" fmla="*/ 0 60000 65536"/>
              <a:gd name="T15" fmla="*/ 0 60000 65536"/>
              <a:gd name="T16" fmla="*/ 0 60000 65536"/>
              <a:gd name="T17" fmla="*/ 0 60000 65536"/>
              <a:gd name="T18" fmla="*/ 0 w 57"/>
              <a:gd name="T19" fmla="*/ 0 h 1257"/>
              <a:gd name="T20" fmla="*/ 57 w 57"/>
              <a:gd name="T21" fmla="*/ 1257 h 1257"/>
            </a:gdLst>
            <a:ahLst/>
            <a:cxnLst>
              <a:cxn ang="T12">
                <a:pos x="T0" y="T1"/>
              </a:cxn>
              <a:cxn ang="T13">
                <a:pos x="T2" y="T3"/>
              </a:cxn>
              <a:cxn ang="T14">
                <a:pos x="T4" y="T5"/>
              </a:cxn>
              <a:cxn ang="T15">
                <a:pos x="T6" y="T7"/>
              </a:cxn>
              <a:cxn ang="T16">
                <a:pos x="T8" y="T9"/>
              </a:cxn>
              <a:cxn ang="T17">
                <a:pos x="T10" y="T11"/>
              </a:cxn>
            </a:cxnLst>
            <a:rect l="T18" t="T19" r="T20" b="T21"/>
            <a:pathLst>
              <a:path w="57" h="1257">
                <a:moveTo>
                  <a:pt x="28" y="0"/>
                </a:moveTo>
                <a:lnTo>
                  <a:pt x="0" y="0"/>
                </a:lnTo>
                <a:lnTo>
                  <a:pt x="0" y="1257"/>
                </a:lnTo>
                <a:lnTo>
                  <a:pt x="57" y="1257"/>
                </a:lnTo>
                <a:lnTo>
                  <a:pt x="57" y="0"/>
                </a:lnTo>
                <a:lnTo>
                  <a:pt x="28" y="0"/>
                </a:lnTo>
                <a:close/>
              </a:path>
            </a:pathLst>
          </a:custGeom>
          <a:solidFill>
            <a:srgbClr val="000000"/>
          </a:solidFill>
          <a:ln w="9525">
            <a:noFill/>
            <a:round/>
            <a:headEnd/>
            <a:tailEnd/>
          </a:ln>
        </p:spPr>
        <p:txBody>
          <a:bodyPr/>
          <a:lstStyle/>
          <a:p>
            <a:endParaRPr lang="en-US">
              <a:solidFill>
                <a:prstClr val="black"/>
              </a:solidFill>
            </a:endParaRPr>
          </a:p>
        </p:txBody>
      </p:sp>
      <p:sp>
        <p:nvSpPr>
          <p:cNvPr id="41024" name="Freeform 297"/>
          <p:cNvSpPr>
            <a:spLocks/>
          </p:cNvSpPr>
          <p:nvPr/>
        </p:nvSpPr>
        <p:spPr bwMode="auto">
          <a:xfrm>
            <a:off x="4516438" y="5213350"/>
            <a:ext cx="90487" cy="38100"/>
          </a:xfrm>
          <a:custGeom>
            <a:avLst/>
            <a:gdLst>
              <a:gd name="T0" fmla="*/ 2147483647 w 57"/>
              <a:gd name="T1" fmla="*/ 2147483647 h 48"/>
              <a:gd name="T2" fmla="*/ 2147483647 w 57"/>
              <a:gd name="T3" fmla="*/ 2147483647 h 48"/>
              <a:gd name="T4" fmla="*/ 2147483647 w 57"/>
              <a:gd name="T5" fmla="*/ 2147483647 h 48"/>
              <a:gd name="T6" fmla="*/ 2147483647 w 57"/>
              <a:gd name="T7" fmla="*/ 2147483647 h 48"/>
              <a:gd name="T8" fmla="*/ 2147483647 w 57"/>
              <a:gd name="T9" fmla="*/ 0 h 48"/>
              <a:gd name="T10" fmla="*/ 2147483647 w 57"/>
              <a:gd name="T11" fmla="*/ 2147483647 h 48"/>
              <a:gd name="T12" fmla="*/ 2147483647 w 57"/>
              <a:gd name="T13" fmla="*/ 2147483647 h 48"/>
              <a:gd name="T14" fmla="*/ 2147483647 w 57"/>
              <a:gd name="T15" fmla="*/ 2147483647 h 48"/>
              <a:gd name="T16" fmla="*/ 0 w 57"/>
              <a:gd name="T17" fmla="*/ 2147483647 h 48"/>
              <a:gd name="T18" fmla="*/ 2147483647 w 5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8"/>
              <a:gd name="T32" fmla="*/ 57 w 5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8">
                <a:moveTo>
                  <a:pt x="57" y="48"/>
                </a:moveTo>
                <a:lnTo>
                  <a:pt x="55" y="27"/>
                </a:lnTo>
                <a:lnTo>
                  <a:pt x="48" y="12"/>
                </a:lnTo>
                <a:lnTo>
                  <a:pt x="39" y="4"/>
                </a:lnTo>
                <a:lnTo>
                  <a:pt x="28" y="0"/>
                </a:lnTo>
                <a:lnTo>
                  <a:pt x="18" y="4"/>
                </a:lnTo>
                <a:lnTo>
                  <a:pt x="9" y="12"/>
                </a:lnTo>
                <a:lnTo>
                  <a:pt x="2" y="27"/>
                </a:lnTo>
                <a:lnTo>
                  <a:pt x="0" y="48"/>
                </a:lnTo>
                <a:lnTo>
                  <a:pt x="57" y="48"/>
                </a:lnTo>
                <a:close/>
              </a:path>
            </a:pathLst>
          </a:custGeom>
          <a:solidFill>
            <a:srgbClr val="000000"/>
          </a:solidFill>
          <a:ln w="9525">
            <a:noFill/>
            <a:round/>
            <a:headEnd/>
            <a:tailEnd/>
          </a:ln>
        </p:spPr>
        <p:txBody>
          <a:bodyPr/>
          <a:lstStyle/>
          <a:p>
            <a:endParaRPr lang="en-US">
              <a:solidFill>
                <a:prstClr val="black"/>
              </a:solidFill>
            </a:endParaRPr>
          </a:p>
        </p:txBody>
      </p:sp>
      <p:sp>
        <p:nvSpPr>
          <p:cNvPr id="41025" name="Freeform 298"/>
          <p:cNvSpPr>
            <a:spLocks/>
          </p:cNvSpPr>
          <p:nvPr/>
        </p:nvSpPr>
        <p:spPr bwMode="auto">
          <a:xfrm>
            <a:off x="3905250" y="5259388"/>
            <a:ext cx="544513" cy="652462"/>
          </a:xfrm>
          <a:custGeom>
            <a:avLst/>
            <a:gdLst>
              <a:gd name="T0" fmla="*/ 2147483647 w 343"/>
              <a:gd name="T1" fmla="*/ 2147483647 h 823"/>
              <a:gd name="T2" fmla="*/ 2147483647 w 343"/>
              <a:gd name="T3" fmla="*/ 2147483647 h 823"/>
              <a:gd name="T4" fmla="*/ 2147483647 w 343"/>
              <a:gd name="T5" fmla="*/ 2147483647 h 823"/>
              <a:gd name="T6" fmla="*/ 2147483647 w 343"/>
              <a:gd name="T7" fmla="*/ 2147483647 h 823"/>
              <a:gd name="T8" fmla="*/ 2147483647 w 343"/>
              <a:gd name="T9" fmla="*/ 2147483647 h 823"/>
              <a:gd name="T10" fmla="*/ 2147483647 w 343"/>
              <a:gd name="T11" fmla="*/ 2147483647 h 823"/>
              <a:gd name="T12" fmla="*/ 2147483647 w 343"/>
              <a:gd name="T13" fmla="*/ 0 h 823"/>
              <a:gd name="T14" fmla="*/ 2147483647 w 343"/>
              <a:gd name="T15" fmla="*/ 2147483647 h 823"/>
              <a:gd name="T16" fmla="*/ 2147483647 w 343"/>
              <a:gd name="T17" fmla="*/ 2147483647 h 823"/>
              <a:gd name="T18" fmla="*/ 2147483647 w 343"/>
              <a:gd name="T19" fmla="*/ 2147483647 h 823"/>
              <a:gd name="T20" fmla="*/ 2147483647 w 343"/>
              <a:gd name="T21" fmla="*/ 2147483647 h 823"/>
              <a:gd name="T22" fmla="*/ 2147483647 w 343"/>
              <a:gd name="T23" fmla="*/ 2147483647 h 823"/>
              <a:gd name="T24" fmla="*/ 2147483647 w 343"/>
              <a:gd name="T25" fmla="*/ 2147483647 h 823"/>
              <a:gd name="T26" fmla="*/ 2147483647 w 343"/>
              <a:gd name="T27" fmla="*/ 2147483647 h 823"/>
              <a:gd name="T28" fmla="*/ 2147483647 w 343"/>
              <a:gd name="T29" fmla="*/ 2147483647 h 823"/>
              <a:gd name="T30" fmla="*/ 2147483647 w 343"/>
              <a:gd name="T31" fmla="*/ 2147483647 h 823"/>
              <a:gd name="T32" fmla="*/ 0 w 343"/>
              <a:gd name="T33" fmla="*/ 2147483647 h 823"/>
              <a:gd name="T34" fmla="*/ 2147483647 w 343"/>
              <a:gd name="T35" fmla="*/ 2147483647 h 823"/>
              <a:gd name="T36" fmla="*/ 2147483647 w 343"/>
              <a:gd name="T37" fmla="*/ 2147483647 h 823"/>
              <a:gd name="T38" fmla="*/ 2147483647 w 343"/>
              <a:gd name="T39" fmla="*/ 2147483647 h 823"/>
              <a:gd name="T40" fmla="*/ 2147483647 w 343"/>
              <a:gd name="T41" fmla="*/ 2147483647 h 823"/>
              <a:gd name="T42" fmla="*/ 2147483647 w 343"/>
              <a:gd name="T43" fmla="*/ 2147483647 h 823"/>
              <a:gd name="T44" fmla="*/ 2147483647 w 343"/>
              <a:gd name="T45" fmla="*/ 2147483647 h 823"/>
              <a:gd name="T46" fmla="*/ 2147483647 w 343"/>
              <a:gd name="T47" fmla="*/ 2147483647 h 823"/>
              <a:gd name="T48" fmla="*/ 2147483647 w 343"/>
              <a:gd name="T49" fmla="*/ 2147483647 h 823"/>
              <a:gd name="T50" fmla="*/ 2147483647 w 343"/>
              <a:gd name="T51" fmla="*/ 2147483647 h 823"/>
              <a:gd name="T52" fmla="*/ 2147483647 w 343"/>
              <a:gd name="T53" fmla="*/ 2147483647 h 823"/>
              <a:gd name="T54" fmla="*/ 2147483647 w 343"/>
              <a:gd name="T55" fmla="*/ 2147483647 h 823"/>
              <a:gd name="T56" fmla="*/ 2147483647 w 343"/>
              <a:gd name="T57" fmla="*/ 2147483647 h 823"/>
              <a:gd name="T58" fmla="*/ 2147483647 w 343"/>
              <a:gd name="T59" fmla="*/ 2147483647 h 823"/>
              <a:gd name="T60" fmla="*/ 2147483647 w 343"/>
              <a:gd name="T61" fmla="*/ 2147483647 h 823"/>
              <a:gd name="T62" fmla="*/ 2147483647 w 343"/>
              <a:gd name="T63" fmla="*/ 2147483647 h 823"/>
              <a:gd name="T64" fmla="*/ 2147483647 w 343"/>
              <a:gd name="T65" fmla="*/ 2147483647 h 823"/>
              <a:gd name="T66" fmla="*/ 2147483647 w 343"/>
              <a:gd name="T67" fmla="*/ 2147483647 h 823"/>
              <a:gd name="T68" fmla="*/ 2147483647 w 343"/>
              <a:gd name="T69" fmla="*/ 2147483647 h 823"/>
              <a:gd name="T70" fmla="*/ 2147483647 w 343"/>
              <a:gd name="T71" fmla="*/ 2147483647 h 823"/>
              <a:gd name="T72" fmla="*/ 2147483647 w 343"/>
              <a:gd name="T73" fmla="*/ 2147483647 h 823"/>
              <a:gd name="T74" fmla="*/ 2147483647 w 343"/>
              <a:gd name="T75" fmla="*/ 2147483647 h 823"/>
              <a:gd name="T76" fmla="*/ 2147483647 w 343"/>
              <a:gd name="T77" fmla="*/ 2147483647 h 823"/>
              <a:gd name="T78" fmla="*/ 2147483647 w 343"/>
              <a:gd name="T79" fmla="*/ 2147483647 h 823"/>
              <a:gd name="T80" fmla="*/ 2147483647 w 343"/>
              <a:gd name="T81" fmla="*/ 2147483647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3"/>
              <a:gd name="T124" fmla="*/ 0 h 823"/>
              <a:gd name="T125" fmla="*/ 343 w 343"/>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3" h="823">
                <a:moveTo>
                  <a:pt x="316" y="172"/>
                </a:moveTo>
                <a:lnTo>
                  <a:pt x="197" y="172"/>
                </a:lnTo>
                <a:lnTo>
                  <a:pt x="197" y="48"/>
                </a:lnTo>
                <a:lnTo>
                  <a:pt x="195" y="29"/>
                </a:lnTo>
                <a:lnTo>
                  <a:pt x="189" y="14"/>
                </a:lnTo>
                <a:lnTo>
                  <a:pt x="181" y="3"/>
                </a:lnTo>
                <a:lnTo>
                  <a:pt x="170" y="0"/>
                </a:lnTo>
                <a:lnTo>
                  <a:pt x="159" y="3"/>
                </a:lnTo>
                <a:lnTo>
                  <a:pt x="150" y="14"/>
                </a:lnTo>
                <a:lnTo>
                  <a:pt x="144" y="29"/>
                </a:lnTo>
                <a:lnTo>
                  <a:pt x="142" y="48"/>
                </a:lnTo>
                <a:lnTo>
                  <a:pt x="142" y="172"/>
                </a:lnTo>
                <a:lnTo>
                  <a:pt x="27" y="172"/>
                </a:lnTo>
                <a:lnTo>
                  <a:pt x="16" y="175"/>
                </a:lnTo>
                <a:lnTo>
                  <a:pt x="8" y="186"/>
                </a:lnTo>
                <a:lnTo>
                  <a:pt x="2" y="201"/>
                </a:lnTo>
                <a:lnTo>
                  <a:pt x="0" y="220"/>
                </a:lnTo>
                <a:lnTo>
                  <a:pt x="2" y="238"/>
                </a:lnTo>
                <a:lnTo>
                  <a:pt x="8" y="252"/>
                </a:lnTo>
                <a:lnTo>
                  <a:pt x="16" y="262"/>
                </a:lnTo>
                <a:lnTo>
                  <a:pt x="27" y="266"/>
                </a:lnTo>
                <a:lnTo>
                  <a:pt x="142" y="266"/>
                </a:lnTo>
                <a:lnTo>
                  <a:pt x="142" y="775"/>
                </a:lnTo>
                <a:lnTo>
                  <a:pt x="144" y="794"/>
                </a:lnTo>
                <a:lnTo>
                  <a:pt x="150" y="809"/>
                </a:lnTo>
                <a:lnTo>
                  <a:pt x="159" y="819"/>
                </a:lnTo>
                <a:lnTo>
                  <a:pt x="170" y="823"/>
                </a:lnTo>
                <a:lnTo>
                  <a:pt x="181" y="819"/>
                </a:lnTo>
                <a:lnTo>
                  <a:pt x="189" y="809"/>
                </a:lnTo>
                <a:lnTo>
                  <a:pt x="195" y="794"/>
                </a:lnTo>
                <a:lnTo>
                  <a:pt x="197" y="775"/>
                </a:lnTo>
                <a:lnTo>
                  <a:pt x="197" y="266"/>
                </a:lnTo>
                <a:lnTo>
                  <a:pt x="316" y="266"/>
                </a:lnTo>
                <a:lnTo>
                  <a:pt x="327" y="262"/>
                </a:lnTo>
                <a:lnTo>
                  <a:pt x="335" y="252"/>
                </a:lnTo>
                <a:lnTo>
                  <a:pt x="341" y="238"/>
                </a:lnTo>
                <a:lnTo>
                  <a:pt x="343" y="220"/>
                </a:lnTo>
                <a:lnTo>
                  <a:pt x="341" y="201"/>
                </a:lnTo>
                <a:lnTo>
                  <a:pt x="335" y="186"/>
                </a:lnTo>
                <a:lnTo>
                  <a:pt x="327" y="175"/>
                </a:lnTo>
                <a:lnTo>
                  <a:pt x="316" y="172"/>
                </a:lnTo>
                <a:close/>
              </a:path>
            </a:pathLst>
          </a:custGeom>
          <a:solidFill>
            <a:srgbClr val="000000"/>
          </a:solidFill>
          <a:ln w="9525">
            <a:noFill/>
            <a:round/>
            <a:headEnd/>
            <a:tailEnd/>
          </a:ln>
        </p:spPr>
        <p:txBody>
          <a:bodyPr/>
          <a:lstStyle/>
          <a:p>
            <a:endParaRPr lang="en-US">
              <a:solidFill>
                <a:prstClr val="black"/>
              </a:solidFill>
            </a:endParaRPr>
          </a:p>
        </p:txBody>
      </p:sp>
      <p:sp>
        <p:nvSpPr>
          <p:cNvPr id="41026" name="Freeform 299"/>
          <p:cNvSpPr>
            <a:spLocks/>
          </p:cNvSpPr>
          <p:nvPr/>
        </p:nvSpPr>
        <p:spPr bwMode="auto">
          <a:xfrm>
            <a:off x="4678363" y="5395913"/>
            <a:ext cx="542925" cy="74612"/>
          </a:xfrm>
          <a:custGeom>
            <a:avLst/>
            <a:gdLst>
              <a:gd name="T0" fmla="*/ 2147483647 w 342"/>
              <a:gd name="T1" fmla="*/ 2147483647 h 94"/>
              <a:gd name="T2" fmla="*/ 2147483647 w 342"/>
              <a:gd name="T3" fmla="*/ 2147483647 h 94"/>
              <a:gd name="T4" fmla="*/ 2147483647 w 342"/>
              <a:gd name="T5" fmla="*/ 2147483647 h 94"/>
              <a:gd name="T6" fmla="*/ 2147483647 w 342"/>
              <a:gd name="T7" fmla="*/ 2147483647 h 94"/>
              <a:gd name="T8" fmla="*/ 2147483647 w 342"/>
              <a:gd name="T9" fmla="*/ 2147483647 h 94"/>
              <a:gd name="T10" fmla="*/ 2147483647 w 342"/>
              <a:gd name="T11" fmla="*/ 2147483647 h 94"/>
              <a:gd name="T12" fmla="*/ 2147483647 w 342"/>
              <a:gd name="T13" fmla="*/ 2147483647 h 94"/>
              <a:gd name="T14" fmla="*/ 2147483647 w 342"/>
              <a:gd name="T15" fmla="*/ 2147483647 h 94"/>
              <a:gd name="T16" fmla="*/ 2147483647 w 342"/>
              <a:gd name="T17" fmla="*/ 2147483647 h 94"/>
              <a:gd name="T18" fmla="*/ 2147483647 w 342"/>
              <a:gd name="T19" fmla="*/ 0 h 94"/>
              <a:gd name="T20" fmla="*/ 2147483647 w 342"/>
              <a:gd name="T21" fmla="*/ 0 h 94"/>
              <a:gd name="T22" fmla="*/ 2147483647 w 342"/>
              <a:gd name="T23" fmla="*/ 2147483647 h 94"/>
              <a:gd name="T24" fmla="*/ 2147483647 w 342"/>
              <a:gd name="T25" fmla="*/ 2147483647 h 94"/>
              <a:gd name="T26" fmla="*/ 2147483647 w 342"/>
              <a:gd name="T27" fmla="*/ 2147483647 h 94"/>
              <a:gd name="T28" fmla="*/ 0 w 342"/>
              <a:gd name="T29" fmla="*/ 2147483647 h 94"/>
              <a:gd name="T30" fmla="*/ 2147483647 w 342"/>
              <a:gd name="T31" fmla="*/ 2147483647 h 94"/>
              <a:gd name="T32" fmla="*/ 2147483647 w 342"/>
              <a:gd name="T33" fmla="*/ 2147483647 h 94"/>
              <a:gd name="T34" fmla="*/ 2147483647 w 342"/>
              <a:gd name="T35" fmla="*/ 2147483647 h 94"/>
              <a:gd name="T36" fmla="*/ 2147483647 w 342"/>
              <a:gd name="T37" fmla="*/ 214748364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4"/>
              <a:gd name="T59" fmla="*/ 342 w 342"/>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4">
                <a:moveTo>
                  <a:pt x="27" y="94"/>
                </a:moveTo>
                <a:lnTo>
                  <a:pt x="315" y="94"/>
                </a:lnTo>
                <a:lnTo>
                  <a:pt x="326" y="90"/>
                </a:lnTo>
                <a:lnTo>
                  <a:pt x="334" y="80"/>
                </a:lnTo>
                <a:lnTo>
                  <a:pt x="340" y="66"/>
                </a:lnTo>
                <a:lnTo>
                  <a:pt x="342" y="48"/>
                </a:lnTo>
                <a:lnTo>
                  <a:pt x="340" y="29"/>
                </a:lnTo>
                <a:lnTo>
                  <a:pt x="334" y="14"/>
                </a:lnTo>
                <a:lnTo>
                  <a:pt x="326" y="3"/>
                </a:lnTo>
                <a:lnTo>
                  <a:pt x="315" y="0"/>
                </a:lnTo>
                <a:lnTo>
                  <a:pt x="27" y="0"/>
                </a:lnTo>
                <a:lnTo>
                  <a:pt x="16" y="3"/>
                </a:lnTo>
                <a:lnTo>
                  <a:pt x="8" y="14"/>
                </a:lnTo>
                <a:lnTo>
                  <a:pt x="2" y="29"/>
                </a:lnTo>
                <a:lnTo>
                  <a:pt x="0" y="48"/>
                </a:lnTo>
                <a:lnTo>
                  <a:pt x="2" y="66"/>
                </a:lnTo>
                <a:lnTo>
                  <a:pt x="8" y="80"/>
                </a:lnTo>
                <a:lnTo>
                  <a:pt x="16" y="90"/>
                </a:lnTo>
                <a:lnTo>
                  <a:pt x="27" y="94"/>
                </a:lnTo>
                <a:close/>
              </a:path>
            </a:pathLst>
          </a:custGeom>
          <a:solidFill>
            <a:srgbClr val="000000"/>
          </a:solidFill>
          <a:ln w="9525">
            <a:noFill/>
            <a:round/>
            <a:headEnd/>
            <a:tailEnd/>
          </a:ln>
        </p:spPr>
        <p:txBody>
          <a:bodyPr/>
          <a:lstStyle/>
          <a:p>
            <a:endParaRPr lang="en-US">
              <a:solidFill>
                <a:prstClr val="black"/>
              </a:solidFill>
            </a:endParaRPr>
          </a:p>
        </p:txBody>
      </p:sp>
      <p:sp>
        <p:nvSpPr>
          <p:cNvPr id="41027" name="Freeform 300"/>
          <p:cNvSpPr>
            <a:spLocks/>
          </p:cNvSpPr>
          <p:nvPr/>
        </p:nvSpPr>
        <p:spPr bwMode="auto">
          <a:xfrm>
            <a:off x="4678363" y="5543550"/>
            <a:ext cx="542925" cy="76200"/>
          </a:xfrm>
          <a:custGeom>
            <a:avLst/>
            <a:gdLst>
              <a:gd name="T0" fmla="*/ 2147483647 w 342"/>
              <a:gd name="T1" fmla="*/ 2147483647 h 95"/>
              <a:gd name="T2" fmla="*/ 2147483647 w 342"/>
              <a:gd name="T3" fmla="*/ 2147483647 h 95"/>
              <a:gd name="T4" fmla="*/ 2147483647 w 342"/>
              <a:gd name="T5" fmla="*/ 2147483647 h 95"/>
              <a:gd name="T6" fmla="*/ 2147483647 w 342"/>
              <a:gd name="T7" fmla="*/ 2147483647 h 95"/>
              <a:gd name="T8" fmla="*/ 2147483647 w 342"/>
              <a:gd name="T9" fmla="*/ 2147483647 h 95"/>
              <a:gd name="T10" fmla="*/ 2147483647 w 342"/>
              <a:gd name="T11" fmla="*/ 2147483647 h 95"/>
              <a:gd name="T12" fmla="*/ 2147483647 w 342"/>
              <a:gd name="T13" fmla="*/ 2147483647 h 95"/>
              <a:gd name="T14" fmla="*/ 2147483647 w 342"/>
              <a:gd name="T15" fmla="*/ 2147483647 h 95"/>
              <a:gd name="T16" fmla="*/ 2147483647 w 342"/>
              <a:gd name="T17" fmla="*/ 2147483647 h 95"/>
              <a:gd name="T18" fmla="*/ 2147483647 w 342"/>
              <a:gd name="T19" fmla="*/ 0 h 95"/>
              <a:gd name="T20" fmla="*/ 2147483647 w 342"/>
              <a:gd name="T21" fmla="*/ 0 h 95"/>
              <a:gd name="T22" fmla="*/ 2147483647 w 342"/>
              <a:gd name="T23" fmla="*/ 2147483647 h 95"/>
              <a:gd name="T24" fmla="*/ 2147483647 w 342"/>
              <a:gd name="T25" fmla="*/ 2147483647 h 95"/>
              <a:gd name="T26" fmla="*/ 2147483647 w 342"/>
              <a:gd name="T27" fmla="*/ 2147483647 h 95"/>
              <a:gd name="T28" fmla="*/ 0 w 342"/>
              <a:gd name="T29" fmla="*/ 2147483647 h 95"/>
              <a:gd name="T30" fmla="*/ 2147483647 w 342"/>
              <a:gd name="T31" fmla="*/ 2147483647 h 95"/>
              <a:gd name="T32" fmla="*/ 2147483647 w 342"/>
              <a:gd name="T33" fmla="*/ 2147483647 h 95"/>
              <a:gd name="T34" fmla="*/ 2147483647 w 342"/>
              <a:gd name="T35" fmla="*/ 2147483647 h 95"/>
              <a:gd name="T36" fmla="*/ 2147483647 w 342"/>
              <a:gd name="T37" fmla="*/ 21474836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5"/>
              <a:gd name="T59" fmla="*/ 342 w 342"/>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5">
                <a:moveTo>
                  <a:pt x="27" y="95"/>
                </a:moveTo>
                <a:lnTo>
                  <a:pt x="315" y="95"/>
                </a:lnTo>
                <a:lnTo>
                  <a:pt x="326" y="92"/>
                </a:lnTo>
                <a:lnTo>
                  <a:pt x="334" y="81"/>
                </a:lnTo>
                <a:lnTo>
                  <a:pt x="340" y="66"/>
                </a:lnTo>
                <a:lnTo>
                  <a:pt x="342" y="47"/>
                </a:lnTo>
                <a:lnTo>
                  <a:pt x="340" y="29"/>
                </a:lnTo>
                <a:lnTo>
                  <a:pt x="334" y="13"/>
                </a:lnTo>
                <a:lnTo>
                  <a:pt x="326" y="3"/>
                </a:lnTo>
                <a:lnTo>
                  <a:pt x="315" y="0"/>
                </a:lnTo>
                <a:lnTo>
                  <a:pt x="27" y="0"/>
                </a:lnTo>
                <a:lnTo>
                  <a:pt x="16" y="3"/>
                </a:lnTo>
                <a:lnTo>
                  <a:pt x="8" y="13"/>
                </a:lnTo>
                <a:lnTo>
                  <a:pt x="2" y="29"/>
                </a:lnTo>
                <a:lnTo>
                  <a:pt x="0" y="47"/>
                </a:lnTo>
                <a:lnTo>
                  <a:pt x="2" y="66"/>
                </a:lnTo>
                <a:lnTo>
                  <a:pt x="8" y="81"/>
                </a:lnTo>
                <a:lnTo>
                  <a:pt x="16" y="92"/>
                </a:lnTo>
                <a:lnTo>
                  <a:pt x="27" y="95"/>
                </a:lnTo>
                <a:close/>
              </a:path>
            </a:pathLst>
          </a:custGeom>
          <a:solidFill>
            <a:srgbClr val="000000"/>
          </a:solidFill>
          <a:ln w="9525">
            <a:noFill/>
            <a:round/>
            <a:headEnd/>
            <a:tailEnd/>
          </a:ln>
        </p:spPr>
        <p:txBody>
          <a:bodyPr/>
          <a:lstStyle/>
          <a:p>
            <a:endParaRPr lang="en-US">
              <a:solidFill>
                <a:prstClr val="black"/>
              </a:solidFill>
            </a:endParaRPr>
          </a:p>
        </p:txBody>
      </p:sp>
      <p:sp>
        <p:nvSpPr>
          <p:cNvPr id="41028" name="Freeform 301"/>
          <p:cNvSpPr>
            <a:spLocks/>
          </p:cNvSpPr>
          <p:nvPr/>
        </p:nvSpPr>
        <p:spPr bwMode="auto">
          <a:xfrm>
            <a:off x="4678363" y="5691188"/>
            <a:ext cx="542925" cy="74612"/>
          </a:xfrm>
          <a:custGeom>
            <a:avLst/>
            <a:gdLst>
              <a:gd name="T0" fmla="*/ 2147483647 w 342"/>
              <a:gd name="T1" fmla="*/ 2147483647 h 94"/>
              <a:gd name="T2" fmla="*/ 2147483647 w 342"/>
              <a:gd name="T3" fmla="*/ 2147483647 h 94"/>
              <a:gd name="T4" fmla="*/ 2147483647 w 342"/>
              <a:gd name="T5" fmla="*/ 2147483647 h 94"/>
              <a:gd name="T6" fmla="*/ 2147483647 w 342"/>
              <a:gd name="T7" fmla="*/ 2147483647 h 94"/>
              <a:gd name="T8" fmla="*/ 2147483647 w 342"/>
              <a:gd name="T9" fmla="*/ 2147483647 h 94"/>
              <a:gd name="T10" fmla="*/ 2147483647 w 342"/>
              <a:gd name="T11" fmla="*/ 2147483647 h 94"/>
              <a:gd name="T12" fmla="*/ 2147483647 w 342"/>
              <a:gd name="T13" fmla="*/ 2147483647 h 94"/>
              <a:gd name="T14" fmla="*/ 2147483647 w 342"/>
              <a:gd name="T15" fmla="*/ 2147483647 h 94"/>
              <a:gd name="T16" fmla="*/ 2147483647 w 342"/>
              <a:gd name="T17" fmla="*/ 2147483647 h 94"/>
              <a:gd name="T18" fmla="*/ 2147483647 w 342"/>
              <a:gd name="T19" fmla="*/ 0 h 94"/>
              <a:gd name="T20" fmla="*/ 2147483647 w 342"/>
              <a:gd name="T21" fmla="*/ 0 h 94"/>
              <a:gd name="T22" fmla="*/ 2147483647 w 342"/>
              <a:gd name="T23" fmla="*/ 2147483647 h 94"/>
              <a:gd name="T24" fmla="*/ 2147483647 w 342"/>
              <a:gd name="T25" fmla="*/ 2147483647 h 94"/>
              <a:gd name="T26" fmla="*/ 2147483647 w 342"/>
              <a:gd name="T27" fmla="*/ 2147483647 h 94"/>
              <a:gd name="T28" fmla="*/ 0 w 342"/>
              <a:gd name="T29" fmla="*/ 2147483647 h 94"/>
              <a:gd name="T30" fmla="*/ 2147483647 w 342"/>
              <a:gd name="T31" fmla="*/ 2147483647 h 94"/>
              <a:gd name="T32" fmla="*/ 2147483647 w 342"/>
              <a:gd name="T33" fmla="*/ 2147483647 h 94"/>
              <a:gd name="T34" fmla="*/ 2147483647 w 342"/>
              <a:gd name="T35" fmla="*/ 2147483647 h 94"/>
              <a:gd name="T36" fmla="*/ 2147483647 w 342"/>
              <a:gd name="T37" fmla="*/ 214748364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4"/>
              <a:gd name="T59" fmla="*/ 342 w 342"/>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4">
                <a:moveTo>
                  <a:pt x="27" y="94"/>
                </a:moveTo>
                <a:lnTo>
                  <a:pt x="315" y="94"/>
                </a:lnTo>
                <a:lnTo>
                  <a:pt x="326" y="90"/>
                </a:lnTo>
                <a:lnTo>
                  <a:pt x="334" y="80"/>
                </a:lnTo>
                <a:lnTo>
                  <a:pt x="340" y="65"/>
                </a:lnTo>
                <a:lnTo>
                  <a:pt x="342" y="46"/>
                </a:lnTo>
                <a:lnTo>
                  <a:pt x="340" y="27"/>
                </a:lnTo>
                <a:lnTo>
                  <a:pt x="334" y="14"/>
                </a:lnTo>
                <a:lnTo>
                  <a:pt x="326" y="3"/>
                </a:lnTo>
                <a:lnTo>
                  <a:pt x="315" y="0"/>
                </a:lnTo>
                <a:lnTo>
                  <a:pt x="27" y="0"/>
                </a:lnTo>
                <a:lnTo>
                  <a:pt x="16" y="3"/>
                </a:lnTo>
                <a:lnTo>
                  <a:pt x="8" y="14"/>
                </a:lnTo>
                <a:lnTo>
                  <a:pt x="2" y="27"/>
                </a:lnTo>
                <a:lnTo>
                  <a:pt x="0" y="46"/>
                </a:lnTo>
                <a:lnTo>
                  <a:pt x="2" y="65"/>
                </a:lnTo>
                <a:lnTo>
                  <a:pt x="8" y="80"/>
                </a:lnTo>
                <a:lnTo>
                  <a:pt x="16" y="90"/>
                </a:lnTo>
                <a:lnTo>
                  <a:pt x="27" y="94"/>
                </a:lnTo>
                <a:close/>
              </a:path>
            </a:pathLst>
          </a:custGeom>
          <a:solidFill>
            <a:srgbClr val="000000"/>
          </a:solidFill>
          <a:ln w="9525">
            <a:noFill/>
            <a:round/>
            <a:headEnd/>
            <a:tailEnd/>
          </a:ln>
        </p:spPr>
        <p:txBody>
          <a:bodyPr/>
          <a:lstStyle/>
          <a:p>
            <a:endParaRPr lang="en-US">
              <a:solidFill>
                <a:prstClr val="black"/>
              </a:solidFill>
            </a:endParaRPr>
          </a:p>
        </p:txBody>
      </p:sp>
      <p:sp>
        <p:nvSpPr>
          <p:cNvPr id="41029" name="Freeform 302"/>
          <p:cNvSpPr>
            <a:spLocks/>
          </p:cNvSpPr>
          <p:nvPr/>
        </p:nvSpPr>
        <p:spPr bwMode="auto">
          <a:xfrm>
            <a:off x="4678363" y="5838825"/>
            <a:ext cx="542925" cy="74613"/>
          </a:xfrm>
          <a:custGeom>
            <a:avLst/>
            <a:gdLst>
              <a:gd name="T0" fmla="*/ 2147483647 w 342"/>
              <a:gd name="T1" fmla="*/ 2147483647 h 93"/>
              <a:gd name="T2" fmla="*/ 2147483647 w 342"/>
              <a:gd name="T3" fmla="*/ 2147483647 h 93"/>
              <a:gd name="T4" fmla="*/ 2147483647 w 342"/>
              <a:gd name="T5" fmla="*/ 2147483647 h 93"/>
              <a:gd name="T6" fmla="*/ 2147483647 w 342"/>
              <a:gd name="T7" fmla="*/ 2147483647 h 93"/>
              <a:gd name="T8" fmla="*/ 2147483647 w 342"/>
              <a:gd name="T9" fmla="*/ 0 h 93"/>
              <a:gd name="T10" fmla="*/ 2147483647 w 342"/>
              <a:gd name="T11" fmla="*/ 0 h 93"/>
              <a:gd name="T12" fmla="*/ 2147483647 w 342"/>
              <a:gd name="T13" fmla="*/ 2147483647 h 93"/>
              <a:gd name="T14" fmla="*/ 2147483647 w 342"/>
              <a:gd name="T15" fmla="*/ 2147483647 h 93"/>
              <a:gd name="T16" fmla="*/ 2147483647 w 342"/>
              <a:gd name="T17" fmla="*/ 2147483647 h 93"/>
              <a:gd name="T18" fmla="*/ 0 w 342"/>
              <a:gd name="T19" fmla="*/ 2147483647 h 93"/>
              <a:gd name="T20" fmla="*/ 2147483647 w 342"/>
              <a:gd name="T21" fmla="*/ 2147483647 h 93"/>
              <a:gd name="T22" fmla="*/ 2147483647 w 342"/>
              <a:gd name="T23" fmla="*/ 2147483647 h 93"/>
              <a:gd name="T24" fmla="*/ 2147483647 w 342"/>
              <a:gd name="T25" fmla="*/ 2147483647 h 93"/>
              <a:gd name="T26" fmla="*/ 2147483647 w 342"/>
              <a:gd name="T27" fmla="*/ 2147483647 h 93"/>
              <a:gd name="T28" fmla="*/ 2147483647 w 342"/>
              <a:gd name="T29" fmla="*/ 2147483647 h 93"/>
              <a:gd name="T30" fmla="*/ 2147483647 w 342"/>
              <a:gd name="T31" fmla="*/ 2147483647 h 93"/>
              <a:gd name="T32" fmla="*/ 2147483647 w 342"/>
              <a:gd name="T33" fmla="*/ 2147483647 h 93"/>
              <a:gd name="T34" fmla="*/ 2147483647 w 342"/>
              <a:gd name="T35" fmla="*/ 2147483647 h 93"/>
              <a:gd name="T36" fmla="*/ 2147483647 w 342"/>
              <a:gd name="T37" fmla="*/ 2147483647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3"/>
              <a:gd name="T59" fmla="*/ 342 w 342"/>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3">
                <a:moveTo>
                  <a:pt x="342" y="47"/>
                </a:moveTo>
                <a:lnTo>
                  <a:pt x="340" y="29"/>
                </a:lnTo>
                <a:lnTo>
                  <a:pt x="334" y="13"/>
                </a:lnTo>
                <a:lnTo>
                  <a:pt x="326" y="3"/>
                </a:lnTo>
                <a:lnTo>
                  <a:pt x="315" y="0"/>
                </a:lnTo>
                <a:lnTo>
                  <a:pt x="27" y="0"/>
                </a:lnTo>
                <a:lnTo>
                  <a:pt x="16" y="3"/>
                </a:lnTo>
                <a:lnTo>
                  <a:pt x="8" y="13"/>
                </a:lnTo>
                <a:lnTo>
                  <a:pt x="2" y="29"/>
                </a:lnTo>
                <a:lnTo>
                  <a:pt x="0" y="47"/>
                </a:lnTo>
                <a:lnTo>
                  <a:pt x="2" y="66"/>
                </a:lnTo>
                <a:lnTo>
                  <a:pt x="8" y="80"/>
                </a:lnTo>
                <a:lnTo>
                  <a:pt x="16" y="90"/>
                </a:lnTo>
                <a:lnTo>
                  <a:pt x="27" y="93"/>
                </a:lnTo>
                <a:lnTo>
                  <a:pt x="315" y="93"/>
                </a:lnTo>
                <a:lnTo>
                  <a:pt x="326" y="90"/>
                </a:lnTo>
                <a:lnTo>
                  <a:pt x="334" y="80"/>
                </a:lnTo>
                <a:lnTo>
                  <a:pt x="340" y="66"/>
                </a:lnTo>
                <a:lnTo>
                  <a:pt x="342" y="47"/>
                </a:lnTo>
                <a:close/>
              </a:path>
            </a:pathLst>
          </a:custGeom>
          <a:solidFill>
            <a:srgbClr val="000000"/>
          </a:solidFill>
          <a:ln w="9525">
            <a:noFill/>
            <a:round/>
            <a:headEnd/>
            <a:tailEnd/>
          </a:ln>
        </p:spPr>
        <p:txBody>
          <a:bodyPr/>
          <a:lstStyle/>
          <a:p>
            <a:endParaRPr lang="en-US">
              <a:solidFill>
                <a:prstClr val="black"/>
              </a:solidFill>
            </a:endParaRPr>
          </a:p>
        </p:txBody>
      </p:sp>
      <p:sp>
        <p:nvSpPr>
          <p:cNvPr id="41030" name="Freeform 303"/>
          <p:cNvSpPr>
            <a:spLocks/>
          </p:cNvSpPr>
          <p:nvPr/>
        </p:nvSpPr>
        <p:spPr bwMode="auto">
          <a:xfrm>
            <a:off x="3763963" y="5118100"/>
            <a:ext cx="1603375" cy="1193800"/>
          </a:xfrm>
          <a:custGeom>
            <a:avLst/>
            <a:gdLst>
              <a:gd name="T0" fmla="*/ 2147483647 w 1010"/>
              <a:gd name="T1" fmla="*/ 2147483647 h 1506"/>
              <a:gd name="T2" fmla="*/ 2147483647 w 1010"/>
              <a:gd name="T3" fmla="*/ 2147483647 h 1506"/>
              <a:gd name="T4" fmla="*/ 2147483647 w 1010"/>
              <a:gd name="T5" fmla="*/ 2147483647 h 1506"/>
              <a:gd name="T6" fmla="*/ 2147483647 w 1010"/>
              <a:gd name="T7" fmla="*/ 2147483647 h 1506"/>
              <a:gd name="T8" fmla="*/ 2147483647 w 1010"/>
              <a:gd name="T9" fmla="*/ 2147483647 h 1506"/>
              <a:gd name="T10" fmla="*/ 2147483647 w 1010"/>
              <a:gd name="T11" fmla="*/ 2147483647 h 1506"/>
              <a:gd name="T12" fmla="*/ 2147483647 w 1010"/>
              <a:gd name="T13" fmla="*/ 2147483647 h 1506"/>
              <a:gd name="T14" fmla="*/ 2147483647 w 1010"/>
              <a:gd name="T15" fmla="*/ 2147483647 h 1506"/>
              <a:gd name="T16" fmla="*/ 2147483647 w 1010"/>
              <a:gd name="T17" fmla="*/ 2147483647 h 1506"/>
              <a:gd name="T18" fmla="*/ 2147483647 w 1010"/>
              <a:gd name="T19" fmla="*/ 2147483647 h 1506"/>
              <a:gd name="T20" fmla="*/ 2147483647 w 1010"/>
              <a:gd name="T21" fmla="*/ 2147483647 h 1506"/>
              <a:gd name="T22" fmla="*/ 2147483647 w 1010"/>
              <a:gd name="T23" fmla="*/ 2147483647 h 1506"/>
              <a:gd name="T24" fmla="*/ 2147483647 w 1010"/>
              <a:gd name="T25" fmla="*/ 2147483647 h 1506"/>
              <a:gd name="T26" fmla="*/ 0 w 1010"/>
              <a:gd name="T27" fmla="*/ 2147483647 h 1506"/>
              <a:gd name="T28" fmla="*/ 0 w 1010"/>
              <a:gd name="T29" fmla="*/ 2147483647 h 1506"/>
              <a:gd name="T30" fmla="*/ 0 w 1010"/>
              <a:gd name="T31" fmla="*/ 2147483647 h 1506"/>
              <a:gd name="T32" fmla="*/ 2147483647 w 1010"/>
              <a:gd name="T33" fmla="*/ 2147483647 h 1506"/>
              <a:gd name="T34" fmla="*/ 2147483647 w 1010"/>
              <a:gd name="T35" fmla="*/ 2147483647 h 1506"/>
              <a:gd name="T36" fmla="*/ 2147483647 w 1010"/>
              <a:gd name="T37" fmla="*/ 2147483647 h 1506"/>
              <a:gd name="T38" fmla="*/ 2147483647 w 1010"/>
              <a:gd name="T39" fmla="*/ 2147483647 h 1506"/>
              <a:gd name="T40" fmla="*/ 2147483647 w 1010"/>
              <a:gd name="T41" fmla="*/ 2147483647 h 1506"/>
              <a:gd name="T42" fmla="*/ 2147483647 w 1010"/>
              <a:gd name="T43" fmla="*/ 2147483647 h 1506"/>
              <a:gd name="T44" fmla="*/ 2147483647 w 1010"/>
              <a:gd name="T45" fmla="*/ 2147483647 h 1506"/>
              <a:gd name="T46" fmla="*/ 2147483647 w 1010"/>
              <a:gd name="T47" fmla="*/ 2147483647 h 1506"/>
              <a:gd name="T48" fmla="*/ 2147483647 w 1010"/>
              <a:gd name="T49" fmla="*/ 2147483647 h 1506"/>
              <a:gd name="T50" fmla="*/ 2147483647 w 1010"/>
              <a:gd name="T51" fmla="*/ 2147483647 h 1506"/>
              <a:gd name="T52" fmla="*/ 2147483647 w 1010"/>
              <a:gd name="T53" fmla="*/ 2147483647 h 1506"/>
              <a:gd name="T54" fmla="*/ 2147483647 w 1010"/>
              <a:gd name="T55" fmla="*/ 2147483647 h 1506"/>
              <a:gd name="T56" fmla="*/ 2147483647 w 1010"/>
              <a:gd name="T57" fmla="*/ 2147483647 h 1506"/>
              <a:gd name="T58" fmla="*/ 2147483647 w 1010"/>
              <a:gd name="T59" fmla="*/ 2147483647 h 1506"/>
              <a:gd name="T60" fmla="*/ 2147483647 w 1010"/>
              <a:gd name="T61" fmla="*/ 2147483647 h 1506"/>
              <a:gd name="T62" fmla="*/ 2147483647 w 1010"/>
              <a:gd name="T63" fmla="*/ 2147483647 h 1506"/>
              <a:gd name="T64" fmla="*/ 2147483647 w 1010"/>
              <a:gd name="T65" fmla="*/ 2147483647 h 1506"/>
              <a:gd name="T66" fmla="*/ 2147483647 w 1010"/>
              <a:gd name="T67" fmla="*/ 2147483647 h 1506"/>
              <a:gd name="T68" fmla="*/ 2147483647 w 1010"/>
              <a:gd name="T69" fmla="*/ 2147483647 h 1506"/>
              <a:gd name="T70" fmla="*/ 2147483647 w 1010"/>
              <a:gd name="T71" fmla="*/ 2147483647 h 1506"/>
              <a:gd name="T72" fmla="*/ 2147483647 w 1010"/>
              <a:gd name="T73" fmla="*/ 2147483647 h 1506"/>
              <a:gd name="T74" fmla="*/ 2147483647 w 1010"/>
              <a:gd name="T75" fmla="*/ 2147483647 h 1506"/>
              <a:gd name="T76" fmla="*/ 2147483647 w 1010"/>
              <a:gd name="T77" fmla="*/ 2147483647 h 1506"/>
              <a:gd name="T78" fmla="*/ 2147483647 w 1010"/>
              <a:gd name="T79" fmla="*/ 2147483647 h 1506"/>
              <a:gd name="T80" fmla="*/ 2147483647 w 1010"/>
              <a:gd name="T81" fmla="*/ 2147483647 h 1506"/>
              <a:gd name="T82" fmla="*/ 2147483647 w 1010"/>
              <a:gd name="T83" fmla="*/ 2147483647 h 1506"/>
              <a:gd name="T84" fmla="*/ 2147483647 w 1010"/>
              <a:gd name="T85" fmla="*/ 2147483647 h 1506"/>
              <a:gd name="T86" fmla="*/ 2147483647 w 1010"/>
              <a:gd name="T87" fmla="*/ 2147483647 h 1506"/>
              <a:gd name="T88" fmla="*/ 2147483647 w 1010"/>
              <a:gd name="T89" fmla="*/ 2147483647 h 1506"/>
              <a:gd name="T90" fmla="*/ 2147483647 w 1010"/>
              <a:gd name="T91" fmla="*/ 2147483647 h 1506"/>
              <a:gd name="T92" fmla="*/ 2147483647 w 1010"/>
              <a:gd name="T93" fmla="*/ 2147483647 h 1506"/>
              <a:gd name="T94" fmla="*/ 2147483647 w 1010"/>
              <a:gd name="T95" fmla="*/ 2147483647 h 1506"/>
              <a:gd name="T96" fmla="*/ 2147483647 w 1010"/>
              <a:gd name="T97" fmla="*/ 2147483647 h 1506"/>
              <a:gd name="T98" fmla="*/ 2147483647 w 1010"/>
              <a:gd name="T99" fmla="*/ 2147483647 h 1506"/>
              <a:gd name="T100" fmla="*/ 2147483647 w 1010"/>
              <a:gd name="T101" fmla="*/ 2147483647 h 1506"/>
              <a:gd name="T102" fmla="*/ 2147483647 w 1010"/>
              <a:gd name="T103" fmla="*/ 2147483647 h 1506"/>
              <a:gd name="T104" fmla="*/ 2147483647 w 1010"/>
              <a:gd name="T105" fmla="*/ 2147483647 h 1506"/>
              <a:gd name="T106" fmla="*/ 2147483647 w 1010"/>
              <a:gd name="T107" fmla="*/ 2147483647 h 1506"/>
              <a:gd name="T108" fmla="*/ 2147483647 w 1010"/>
              <a:gd name="T109" fmla="*/ 2147483647 h 1506"/>
              <a:gd name="T110" fmla="*/ 2147483647 w 1010"/>
              <a:gd name="T111" fmla="*/ 2147483647 h 1506"/>
              <a:gd name="T112" fmla="*/ 2147483647 w 1010"/>
              <a:gd name="T113" fmla="*/ 2147483647 h 1506"/>
              <a:gd name="T114" fmla="*/ 2147483647 w 1010"/>
              <a:gd name="T115" fmla="*/ 2147483647 h 15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0"/>
              <a:gd name="T175" fmla="*/ 0 h 1506"/>
              <a:gd name="T176" fmla="*/ 1010 w 1010"/>
              <a:gd name="T177" fmla="*/ 1506 h 15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0" h="1506">
                <a:moveTo>
                  <a:pt x="1010" y="155"/>
                </a:moveTo>
                <a:lnTo>
                  <a:pt x="1010" y="155"/>
                </a:lnTo>
                <a:lnTo>
                  <a:pt x="1010" y="153"/>
                </a:lnTo>
                <a:lnTo>
                  <a:pt x="1010" y="152"/>
                </a:lnTo>
                <a:lnTo>
                  <a:pt x="1009" y="138"/>
                </a:lnTo>
                <a:lnTo>
                  <a:pt x="1005" y="126"/>
                </a:lnTo>
                <a:lnTo>
                  <a:pt x="999" y="116"/>
                </a:lnTo>
                <a:lnTo>
                  <a:pt x="991" y="111"/>
                </a:lnTo>
                <a:lnTo>
                  <a:pt x="985" y="106"/>
                </a:lnTo>
                <a:lnTo>
                  <a:pt x="978" y="99"/>
                </a:lnTo>
                <a:lnTo>
                  <a:pt x="969" y="92"/>
                </a:lnTo>
                <a:lnTo>
                  <a:pt x="959" y="84"/>
                </a:lnTo>
                <a:lnTo>
                  <a:pt x="947" y="75"/>
                </a:lnTo>
                <a:lnTo>
                  <a:pt x="934" y="65"/>
                </a:lnTo>
                <a:lnTo>
                  <a:pt x="920" y="56"/>
                </a:lnTo>
                <a:lnTo>
                  <a:pt x="905" y="46"/>
                </a:lnTo>
                <a:lnTo>
                  <a:pt x="889" y="38"/>
                </a:lnTo>
                <a:lnTo>
                  <a:pt x="872" y="29"/>
                </a:lnTo>
                <a:lnTo>
                  <a:pt x="854" y="21"/>
                </a:lnTo>
                <a:lnTo>
                  <a:pt x="836" y="14"/>
                </a:lnTo>
                <a:lnTo>
                  <a:pt x="817" y="9"/>
                </a:lnTo>
                <a:lnTo>
                  <a:pt x="798" y="4"/>
                </a:lnTo>
                <a:lnTo>
                  <a:pt x="779" y="2"/>
                </a:lnTo>
                <a:lnTo>
                  <a:pt x="759" y="0"/>
                </a:lnTo>
                <a:lnTo>
                  <a:pt x="740" y="2"/>
                </a:lnTo>
                <a:lnTo>
                  <a:pt x="720" y="4"/>
                </a:lnTo>
                <a:lnTo>
                  <a:pt x="701" y="9"/>
                </a:lnTo>
                <a:lnTo>
                  <a:pt x="681" y="16"/>
                </a:lnTo>
                <a:lnTo>
                  <a:pt x="662" y="22"/>
                </a:lnTo>
                <a:lnTo>
                  <a:pt x="643" y="31"/>
                </a:lnTo>
                <a:lnTo>
                  <a:pt x="625" y="39"/>
                </a:lnTo>
                <a:lnTo>
                  <a:pt x="607" y="50"/>
                </a:lnTo>
                <a:lnTo>
                  <a:pt x="590" y="58"/>
                </a:lnTo>
                <a:lnTo>
                  <a:pt x="574" y="68"/>
                </a:lnTo>
                <a:lnTo>
                  <a:pt x="559" y="79"/>
                </a:lnTo>
                <a:lnTo>
                  <a:pt x="546" y="89"/>
                </a:lnTo>
                <a:lnTo>
                  <a:pt x="533" y="97"/>
                </a:lnTo>
                <a:lnTo>
                  <a:pt x="522" y="106"/>
                </a:lnTo>
                <a:lnTo>
                  <a:pt x="513" y="113"/>
                </a:lnTo>
                <a:lnTo>
                  <a:pt x="505" y="119"/>
                </a:lnTo>
                <a:lnTo>
                  <a:pt x="498" y="113"/>
                </a:lnTo>
                <a:lnTo>
                  <a:pt x="489" y="106"/>
                </a:lnTo>
                <a:lnTo>
                  <a:pt x="478" y="97"/>
                </a:lnTo>
                <a:lnTo>
                  <a:pt x="466" y="89"/>
                </a:lnTo>
                <a:lnTo>
                  <a:pt x="452" y="79"/>
                </a:lnTo>
                <a:lnTo>
                  <a:pt x="437" y="68"/>
                </a:lnTo>
                <a:lnTo>
                  <a:pt x="421" y="58"/>
                </a:lnTo>
                <a:lnTo>
                  <a:pt x="404" y="50"/>
                </a:lnTo>
                <a:lnTo>
                  <a:pt x="387" y="39"/>
                </a:lnTo>
                <a:lnTo>
                  <a:pt x="368" y="31"/>
                </a:lnTo>
                <a:lnTo>
                  <a:pt x="349" y="22"/>
                </a:lnTo>
                <a:lnTo>
                  <a:pt x="330" y="16"/>
                </a:lnTo>
                <a:lnTo>
                  <a:pt x="310" y="9"/>
                </a:lnTo>
                <a:lnTo>
                  <a:pt x="291" y="4"/>
                </a:lnTo>
                <a:lnTo>
                  <a:pt x="271" y="2"/>
                </a:lnTo>
                <a:lnTo>
                  <a:pt x="252" y="0"/>
                </a:lnTo>
                <a:lnTo>
                  <a:pt x="232" y="2"/>
                </a:lnTo>
                <a:lnTo>
                  <a:pt x="213" y="4"/>
                </a:lnTo>
                <a:lnTo>
                  <a:pt x="194" y="9"/>
                </a:lnTo>
                <a:lnTo>
                  <a:pt x="175" y="14"/>
                </a:lnTo>
                <a:lnTo>
                  <a:pt x="157" y="21"/>
                </a:lnTo>
                <a:lnTo>
                  <a:pt x="139" y="29"/>
                </a:lnTo>
                <a:lnTo>
                  <a:pt x="122" y="38"/>
                </a:lnTo>
                <a:lnTo>
                  <a:pt x="106" y="46"/>
                </a:lnTo>
                <a:lnTo>
                  <a:pt x="91" y="56"/>
                </a:lnTo>
                <a:lnTo>
                  <a:pt x="77" y="65"/>
                </a:lnTo>
                <a:lnTo>
                  <a:pt x="64" y="75"/>
                </a:lnTo>
                <a:lnTo>
                  <a:pt x="52" y="84"/>
                </a:lnTo>
                <a:lnTo>
                  <a:pt x="42" y="92"/>
                </a:lnTo>
                <a:lnTo>
                  <a:pt x="33" y="99"/>
                </a:lnTo>
                <a:lnTo>
                  <a:pt x="26" y="106"/>
                </a:lnTo>
                <a:lnTo>
                  <a:pt x="20" y="111"/>
                </a:lnTo>
                <a:lnTo>
                  <a:pt x="12" y="116"/>
                </a:lnTo>
                <a:lnTo>
                  <a:pt x="6" y="126"/>
                </a:lnTo>
                <a:lnTo>
                  <a:pt x="2" y="138"/>
                </a:lnTo>
                <a:lnTo>
                  <a:pt x="0" y="153"/>
                </a:lnTo>
                <a:lnTo>
                  <a:pt x="0" y="155"/>
                </a:lnTo>
                <a:lnTo>
                  <a:pt x="0" y="1225"/>
                </a:lnTo>
                <a:lnTo>
                  <a:pt x="0" y="1226"/>
                </a:lnTo>
                <a:lnTo>
                  <a:pt x="0" y="1458"/>
                </a:lnTo>
                <a:lnTo>
                  <a:pt x="2" y="1477"/>
                </a:lnTo>
                <a:lnTo>
                  <a:pt x="8" y="1492"/>
                </a:lnTo>
                <a:lnTo>
                  <a:pt x="17" y="1502"/>
                </a:lnTo>
                <a:lnTo>
                  <a:pt x="28" y="1506"/>
                </a:lnTo>
                <a:lnTo>
                  <a:pt x="392" y="1506"/>
                </a:lnTo>
                <a:lnTo>
                  <a:pt x="392" y="1410"/>
                </a:lnTo>
                <a:lnTo>
                  <a:pt x="56" y="1410"/>
                </a:lnTo>
                <a:lnTo>
                  <a:pt x="56" y="1255"/>
                </a:lnTo>
                <a:lnTo>
                  <a:pt x="63" y="1250"/>
                </a:lnTo>
                <a:lnTo>
                  <a:pt x="70" y="1243"/>
                </a:lnTo>
                <a:lnTo>
                  <a:pt x="79" y="1237"/>
                </a:lnTo>
                <a:lnTo>
                  <a:pt x="89" y="1230"/>
                </a:lnTo>
                <a:lnTo>
                  <a:pt x="99" y="1223"/>
                </a:lnTo>
                <a:lnTo>
                  <a:pt x="110" y="1214"/>
                </a:lnTo>
                <a:lnTo>
                  <a:pt x="123" y="1208"/>
                </a:lnTo>
                <a:lnTo>
                  <a:pt x="135" y="1199"/>
                </a:lnTo>
                <a:lnTo>
                  <a:pt x="149" y="1192"/>
                </a:lnTo>
                <a:lnTo>
                  <a:pt x="162" y="1187"/>
                </a:lnTo>
                <a:lnTo>
                  <a:pt x="177" y="1180"/>
                </a:lnTo>
                <a:lnTo>
                  <a:pt x="191" y="1175"/>
                </a:lnTo>
                <a:lnTo>
                  <a:pt x="206" y="1172"/>
                </a:lnTo>
                <a:lnTo>
                  <a:pt x="221" y="1168"/>
                </a:lnTo>
                <a:lnTo>
                  <a:pt x="237" y="1165"/>
                </a:lnTo>
                <a:lnTo>
                  <a:pt x="252" y="1165"/>
                </a:lnTo>
                <a:lnTo>
                  <a:pt x="269" y="1167"/>
                </a:lnTo>
                <a:lnTo>
                  <a:pt x="286" y="1168"/>
                </a:lnTo>
                <a:lnTo>
                  <a:pt x="304" y="1174"/>
                </a:lnTo>
                <a:lnTo>
                  <a:pt x="321" y="1179"/>
                </a:lnTo>
                <a:lnTo>
                  <a:pt x="339" y="1186"/>
                </a:lnTo>
                <a:lnTo>
                  <a:pt x="356" y="1194"/>
                </a:lnTo>
                <a:lnTo>
                  <a:pt x="372" y="1203"/>
                </a:lnTo>
                <a:lnTo>
                  <a:pt x="389" y="1211"/>
                </a:lnTo>
                <a:lnTo>
                  <a:pt x="404" y="1220"/>
                </a:lnTo>
                <a:lnTo>
                  <a:pt x="419" y="1230"/>
                </a:lnTo>
                <a:lnTo>
                  <a:pt x="433" y="1238"/>
                </a:lnTo>
                <a:lnTo>
                  <a:pt x="445" y="1247"/>
                </a:lnTo>
                <a:lnTo>
                  <a:pt x="456" y="1255"/>
                </a:lnTo>
                <a:lnTo>
                  <a:pt x="466" y="1262"/>
                </a:lnTo>
                <a:lnTo>
                  <a:pt x="474" y="1269"/>
                </a:lnTo>
                <a:lnTo>
                  <a:pt x="481" y="1274"/>
                </a:lnTo>
                <a:lnTo>
                  <a:pt x="481" y="1410"/>
                </a:lnTo>
                <a:lnTo>
                  <a:pt x="392" y="1410"/>
                </a:lnTo>
                <a:lnTo>
                  <a:pt x="392" y="1506"/>
                </a:lnTo>
                <a:lnTo>
                  <a:pt x="502" y="1506"/>
                </a:lnTo>
                <a:lnTo>
                  <a:pt x="503" y="1506"/>
                </a:lnTo>
                <a:lnTo>
                  <a:pt x="504" y="1504"/>
                </a:lnTo>
                <a:lnTo>
                  <a:pt x="505" y="1504"/>
                </a:lnTo>
                <a:lnTo>
                  <a:pt x="506" y="1504"/>
                </a:lnTo>
                <a:lnTo>
                  <a:pt x="507" y="1504"/>
                </a:lnTo>
                <a:lnTo>
                  <a:pt x="509" y="1506"/>
                </a:lnTo>
                <a:lnTo>
                  <a:pt x="510" y="1506"/>
                </a:lnTo>
                <a:lnTo>
                  <a:pt x="544" y="1506"/>
                </a:lnTo>
                <a:lnTo>
                  <a:pt x="544" y="1410"/>
                </a:lnTo>
                <a:lnTo>
                  <a:pt x="537" y="1410"/>
                </a:lnTo>
                <a:lnTo>
                  <a:pt x="537" y="1269"/>
                </a:lnTo>
                <a:lnTo>
                  <a:pt x="539" y="1267"/>
                </a:lnTo>
                <a:lnTo>
                  <a:pt x="541" y="1266"/>
                </a:lnTo>
                <a:lnTo>
                  <a:pt x="542" y="1266"/>
                </a:lnTo>
                <a:lnTo>
                  <a:pt x="544" y="1264"/>
                </a:lnTo>
                <a:lnTo>
                  <a:pt x="544" y="1162"/>
                </a:lnTo>
                <a:lnTo>
                  <a:pt x="542" y="1163"/>
                </a:lnTo>
                <a:lnTo>
                  <a:pt x="541" y="1163"/>
                </a:lnTo>
                <a:lnTo>
                  <a:pt x="539" y="1165"/>
                </a:lnTo>
                <a:lnTo>
                  <a:pt x="537" y="1165"/>
                </a:lnTo>
                <a:lnTo>
                  <a:pt x="537" y="1112"/>
                </a:lnTo>
                <a:lnTo>
                  <a:pt x="481" y="1112"/>
                </a:lnTo>
                <a:lnTo>
                  <a:pt x="481" y="1170"/>
                </a:lnTo>
                <a:lnTo>
                  <a:pt x="471" y="1163"/>
                </a:lnTo>
                <a:lnTo>
                  <a:pt x="461" y="1155"/>
                </a:lnTo>
                <a:lnTo>
                  <a:pt x="449" y="1148"/>
                </a:lnTo>
                <a:lnTo>
                  <a:pt x="436" y="1140"/>
                </a:lnTo>
                <a:lnTo>
                  <a:pt x="423" y="1131"/>
                </a:lnTo>
                <a:lnTo>
                  <a:pt x="409" y="1122"/>
                </a:lnTo>
                <a:lnTo>
                  <a:pt x="395" y="1116"/>
                </a:lnTo>
                <a:lnTo>
                  <a:pt x="380" y="1107"/>
                </a:lnTo>
                <a:lnTo>
                  <a:pt x="364" y="1100"/>
                </a:lnTo>
                <a:lnTo>
                  <a:pt x="348" y="1094"/>
                </a:lnTo>
                <a:lnTo>
                  <a:pt x="332" y="1087"/>
                </a:lnTo>
                <a:lnTo>
                  <a:pt x="316" y="1082"/>
                </a:lnTo>
                <a:lnTo>
                  <a:pt x="300" y="1078"/>
                </a:lnTo>
                <a:lnTo>
                  <a:pt x="284" y="1075"/>
                </a:lnTo>
                <a:lnTo>
                  <a:pt x="268" y="1071"/>
                </a:lnTo>
                <a:lnTo>
                  <a:pt x="252" y="1071"/>
                </a:lnTo>
                <a:lnTo>
                  <a:pt x="238" y="1071"/>
                </a:lnTo>
                <a:lnTo>
                  <a:pt x="223" y="1073"/>
                </a:lnTo>
                <a:lnTo>
                  <a:pt x="209" y="1077"/>
                </a:lnTo>
                <a:lnTo>
                  <a:pt x="195" y="1080"/>
                </a:lnTo>
                <a:lnTo>
                  <a:pt x="181" y="1083"/>
                </a:lnTo>
                <a:lnTo>
                  <a:pt x="168" y="1088"/>
                </a:lnTo>
                <a:lnTo>
                  <a:pt x="155" y="1094"/>
                </a:lnTo>
                <a:lnTo>
                  <a:pt x="142" y="1099"/>
                </a:lnTo>
                <a:lnTo>
                  <a:pt x="129" y="1105"/>
                </a:lnTo>
                <a:lnTo>
                  <a:pt x="117" y="1112"/>
                </a:lnTo>
                <a:lnTo>
                  <a:pt x="105" y="1119"/>
                </a:lnTo>
                <a:lnTo>
                  <a:pt x="94" y="1126"/>
                </a:lnTo>
                <a:lnTo>
                  <a:pt x="84" y="1133"/>
                </a:lnTo>
                <a:lnTo>
                  <a:pt x="74" y="1140"/>
                </a:lnTo>
                <a:lnTo>
                  <a:pt x="65" y="1146"/>
                </a:lnTo>
                <a:lnTo>
                  <a:pt x="56" y="1153"/>
                </a:lnTo>
                <a:lnTo>
                  <a:pt x="56" y="186"/>
                </a:lnTo>
                <a:lnTo>
                  <a:pt x="63" y="181"/>
                </a:lnTo>
                <a:lnTo>
                  <a:pt x="70" y="174"/>
                </a:lnTo>
                <a:lnTo>
                  <a:pt x="79" y="167"/>
                </a:lnTo>
                <a:lnTo>
                  <a:pt x="89" y="160"/>
                </a:lnTo>
                <a:lnTo>
                  <a:pt x="99" y="153"/>
                </a:lnTo>
                <a:lnTo>
                  <a:pt x="110" y="145"/>
                </a:lnTo>
                <a:lnTo>
                  <a:pt x="123" y="138"/>
                </a:lnTo>
                <a:lnTo>
                  <a:pt x="135" y="130"/>
                </a:lnTo>
                <a:lnTo>
                  <a:pt x="149" y="123"/>
                </a:lnTo>
                <a:lnTo>
                  <a:pt x="162" y="118"/>
                </a:lnTo>
                <a:lnTo>
                  <a:pt x="177" y="111"/>
                </a:lnTo>
                <a:lnTo>
                  <a:pt x="191" y="106"/>
                </a:lnTo>
                <a:lnTo>
                  <a:pt x="206" y="102"/>
                </a:lnTo>
                <a:lnTo>
                  <a:pt x="221" y="99"/>
                </a:lnTo>
                <a:lnTo>
                  <a:pt x="237" y="96"/>
                </a:lnTo>
                <a:lnTo>
                  <a:pt x="252" y="96"/>
                </a:lnTo>
                <a:lnTo>
                  <a:pt x="269" y="97"/>
                </a:lnTo>
                <a:lnTo>
                  <a:pt x="286" y="99"/>
                </a:lnTo>
                <a:lnTo>
                  <a:pt x="304" y="104"/>
                </a:lnTo>
                <a:lnTo>
                  <a:pt x="321" y="109"/>
                </a:lnTo>
                <a:lnTo>
                  <a:pt x="339" y="116"/>
                </a:lnTo>
                <a:lnTo>
                  <a:pt x="356" y="123"/>
                </a:lnTo>
                <a:lnTo>
                  <a:pt x="372" y="131"/>
                </a:lnTo>
                <a:lnTo>
                  <a:pt x="389" y="140"/>
                </a:lnTo>
                <a:lnTo>
                  <a:pt x="404" y="150"/>
                </a:lnTo>
                <a:lnTo>
                  <a:pt x="419" y="159"/>
                </a:lnTo>
                <a:lnTo>
                  <a:pt x="433" y="169"/>
                </a:lnTo>
                <a:lnTo>
                  <a:pt x="445" y="177"/>
                </a:lnTo>
                <a:lnTo>
                  <a:pt x="456" y="186"/>
                </a:lnTo>
                <a:lnTo>
                  <a:pt x="466" y="193"/>
                </a:lnTo>
                <a:lnTo>
                  <a:pt x="474" y="199"/>
                </a:lnTo>
                <a:lnTo>
                  <a:pt x="481" y="205"/>
                </a:lnTo>
                <a:lnTo>
                  <a:pt x="481" y="1112"/>
                </a:lnTo>
                <a:lnTo>
                  <a:pt x="537" y="1112"/>
                </a:lnTo>
                <a:lnTo>
                  <a:pt x="537" y="198"/>
                </a:lnTo>
                <a:lnTo>
                  <a:pt x="545" y="193"/>
                </a:lnTo>
                <a:lnTo>
                  <a:pt x="554" y="186"/>
                </a:lnTo>
                <a:lnTo>
                  <a:pt x="564" y="177"/>
                </a:lnTo>
                <a:lnTo>
                  <a:pt x="576" y="169"/>
                </a:lnTo>
                <a:lnTo>
                  <a:pt x="589" y="162"/>
                </a:lnTo>
                <a:lnTo>
                  <a:pt x="602" y="153"/>
                </a:lnTo>
                <a:lnTo>
                  <a:pt x="616" y="145"/>
                </a:lnTo>
                <a:lnTo>
                  <a:pt x="631" y="136"/>
                </a:lnTo>
                <a:lnTo>
                  <a:pt x="647" y="128"/>
                </a:lnTo>
                <a:lnTo>
                  <a:pt x="662" y="121"/>
                </a:lnTo>
                <a:lnTo>
                  <a:pt x="678" y="113"/>
                </a:lnTo>
                <a:lnTo>
                  <a:pt x="695" y="108"/>
                </a:lnTo>
                <a:lnTo>
                  <a:pt x="711" y="102"/>
                </a:lnTo>
                <a:lnTo>
                  <a:pt x="727" y="99"/>
                </a:lnTo>
                <a:lnTo>
                  <a:pt x="743" y="96"/>
                </a:lnTo>
                <a:lnTo>
                  <a:pt x="759" y="96"/>
                </a:lnTo>
                <a:lnTo>
                  <a:pt x="774" y="96"/>
                </a:lnTo>
                <a:lnTo>
                  <a:pt x="789" y="99"/>
                </a:lnTo>
                <a:lnTo>
                  <a:pt x="804" y="102"/>
                </a:lnTo>
                <a:lnTo>
                  <a:pt x="819" y="106"/>
                </a:lnTo>
                <a:lnTo>
                  <a:pt x="834" y="111"/>
                </a:lnTo>
                <a:lnTo>
                  <a:pt x="848" y="118"/>
                </a:lnTo>
                <a:lnTo>
                  <a:pt x="862" y="123"/>
                </a:lnTo>
                <a:lnTo>
                  <a:pt x="875" y="130"/>
                </a:lnTo>
                <a:lnTo>
                  <a:pt x="888" y="138"/>
                </a:lnTo>
                <a:lnTo>
                  <a:pt x="900" y="145"/>
                </a:lnTo>
                <a:lnTo>
                  <a:pt x="912" y="153"/>
                </a:lnTo>
                <a:lnTo>
                  <a:pt x="922" y="160"/>
                </a:lnTo>
                <a:lnTo>
                  <a:pt x="932" y="167"/>
                </a:lnTo>
                <a:lnTo>
                  <a:pt x="941" y="174"/>
                </a:lnTo>
                <a:lnTo>
                  <a:pt x="948" y="181"/>
                </a:lnTo>
                <a:lnTo>
                  <a:pt x="955" y="186"/>
                </a:lnTo>
                <a:lnTo>
                  <a:pt x="955" y="1153"/>
                </a:lnTo>
                <a:lnTo>
                  <a:pt x="946" y="1146"/>
                </a:lnTo>
                <a:lnTo>
                  <a:pt x="937" y="1140"/>
                </a:lnTo>
                <a:lnTo>
                  <a:pt x="927" y="1133"/>
                </a:lnTo>
                <a:lnTo>
                  <a:pt x="916" y="1126"/>
                </a:lnTo>
                <a:lnTo>
                  <a:pt x="905" y="1119"/>
                </a:lnTo>
                <a:lnTo>
                  <a:pt x="893" y="1112"/>
                </a:lnTo>
                <a:lnTo>
                  <a:pt x="881" y="1105"/>
                </a:lnTo>
                <a:lnTo>
                  <a:pt x="869" y="1099"/>
                </a:lnTo>
                <a:lnTo>
                  <a:pt x="856" y="1094"/>
                </a:lnTo>
                <a:lnTo>
                  <a:pt x="843" y="1088"/>
                </a:lnTo>
                <a:lnTo>
                  <a:pt x="829" y="1083"/>
                </a:lnTo>
                <a:lnTo>
                  <a:pt x="815" y="1080"/>
                </a:lnTo>
                <a:lnTo>
                  <a:pt x="801" y="1077"/>
                </a:lnTo>
                <a:lnTo>
                  <a:pt x="787" y="1073"/>
                </a:lnTo>
                <a:lnTo>
                  <a:pt x="773" y="1071"/>
                </a:lnTo>
                <a:lnTo>
                  <a:pt x="759" y="1071"/>
                </a:lnTo>
                <a:lnTo>
                  <a:pt x="744" y="1071"/>
                </a:lnTo>
                <a:lnTo>
                  <a:pt x="730" y="1073"/>
                </a:lnTo>
                <a:lnTo>
                  <a:pt x="715" y="1077"/>
                </a:lnTo>
                <a:lnTo>
                  <a:pt x="700" y="1080"/>
                </a:lnTo>
                <a:lnTo>
                  <a:pt x="685" y="1085"/>
                </a:lnTo>
                <a:lnTo>
                  <a:pt x="671" y="1090"/>
                </a:lnTo>
                <a:lnTo>
                  <a:pt x="656" y="1095"/>
                </a:lnTo>
                <a:lnTo>
                  <a:pt x="642" y="1102"/>
                </a:lnTo>
                <a:lnTo>
                  <a:pt x="628" y="1109"/>
                </a:lnTo>
                <a:lnTo>
                  <a:pt x="615" y="1117"/>
                </a:lnTo>
                <a:lnTo>
                  <a:pt x="601" y="1124"/>
                </a:lnTo>
                <a:lnTo>
                  <a:pt x="589" y="1131"/>
                </a:lnTo>
                <a:lnTo>
                  <a:pt x="577" y="1140"/>
                </a:lnTo>
                <a:lnTo>
                  <a:pt x="565" y="1146"/>
                </a:lnTo>
                <a:lnTo>
                  <a:pt x="554" y="1155"/>
                </a:lnTo>
                <a:lnTo>
                  <a:pt x="544" y="1162"/>
                </a:lnTo>
                <a:lnTo>
                  <a:pt x="544" y="1264"/>
                </a:lnTo>
                <a:lnTo>
                  <a:pt x="552" y="1257"/>
                </a:lnTo>
                <a:lnTo>
                  <a:pt x="562" y="1250"/>
                </a:lnTo>
                <a:lnTo>
                  <a:pt x="572" y="1243"/>
                </a:lnTo>
                <a:lnTo>
                  <a:pt x="584" y="1235"/>
                </a:lnTo>
                <a:lnTo>
                  <a:pt x="596" y="1226"/>
                </a:lnTo>
                <a:lnTo>
                  <a:pt x="609" y="1218"/>
                </a:lnTo>
                <a:lnTo>
                  <a:pt x="623" y="1211"/>
                </a:lnTo>
                <a:lnTo>
                  <a:pt x="637" y="1203"/>
                </a:lnTo>
                <a:lnTo>
                  <a:pt x="652" y="1194"/>
                </a:lnTo>
                <a:lnTo>
                  <a:pt x="667" y="1187"/>
                </a:lnTo>
                <a:lnTo>
                  <a:pt x="682" y="1182"/>
                </a:lnTo>
                <a:lnTo>
                  <a:pt x="698" y="1175"/>
                </a:lnTo>
                <a:lnTo>
                  <a:pt x="713" y="1172"/>
                </a:lnTo>
                <a:lnTo>
                  <a:pt x="729" y="1168"/>
                </a:lnTo>
                <a:lnTo>
                  <a:pt x="744" y="1165"/>
                </a:lnTo>
                <a:lnTo>
                  <a:pt x="759" y="1165"/>
                </a:lnTo>
                <a:lnTo>
                  <a:pt x="774" y="1165"/>
                </a:lnTo>
                <a:lnTo>
                  <a:pt x="789" y="1168"/>
                </a:lnTo>
                <a:lnTo>
                  <a:pt x="804" y="1172"/>
                </a:lnTo>
                <a:lnTo>
                  <a:pt x="819" y="1175"/>
                </a:lnTo>
                <a:lnTo>
                  <a:pt x="834" y="1180"/>
                </a:lnTo>
                <a:lnTo>
                  <a:pt x="848" y="1187"/>
                </a:lnTo>
                <a:lnTo>
                  <a:pt x="862" y="1192"/>
                </a:lnTo>
                <a:lnTo>
                  <a:pt x="875" y="1199"/>
                </a:lnTo>
                <a:lnTo>
                  <a:pt x="888" y="1208"/>
                </a:lnTo>
                <a:lnTo>
                  <a:pt x="900" y="1214"/>
                </a:lnTo>
                <a:lnTo>
                  <a:pt x="912" y="1223"/>
                </a:lnTo>
                <a:lnTo>
                  <a:pt x="922" y="1230"/>
                </a:lnTo>
                <a:lnTo>
                  <a:pt x="932" y="1237"/>
                </a:lnTo>
                <a:lnTo>
                  <a:pt x="941" y="1243"/>
                </a:lnTo>
                <a:lnTo>
                  <a:pt x="948" y="1250"/>
                </a:lnTo>
                <a:lnTo>
                  <a:pt x="955" y="1255"/>
                </a:lnTo>
                <a:lnTo>
                  <a:pt x="955" y="1410"/>
                </a:lnTo>
                <a:lnTo>
                  <a:pt x="544" y="1410"/>
                </a:lnTo>
                <a:lnTo>
                  <a:pt x="544" y="1506"/>
                </a:lnTo>
                <a:lnTo>
                  <a:pt x="983" y="1506"/>
                </a:lnTo>
                <a:lnTo>
                  <a:pt x="994" y="1502"/>
                </a:lnTo>
                <a:lnTo>
                  <a:pt x="1002" y="1492"/>
                </a:lnTo>
                <a:lnTo>
                  <a:pt x="1008" y="1477"/>
                </a:lnTo>
                <a:lnTo>
                  <a:pt x="1010" y="1458"/>
                </a:lnTo>
                <a:lnTo>
                  <a:pt x="1010" y="1226"/>
                </a:lnTo>
                <a:lnTo>
                  <a:pt x="1010" y="1225"/>
                </a:lnTo>
                <a:lnTo>
                  <a:pt x="1010" y="155"/>
                </a:lnTo>
                <a:close/>
              </a:path>
            </a:pathLst>
          </a:custGeom>
          <a:solidFill>
            <a:srgbClr val="000000"/>
          </a:solidFill>
          <a:ln w="9525">
            <a:noFill/>
            <a:round/>
            <a:headEnd/>
            <a:tailEnd/>
          </a:ln>
        </p:spPr>
        <p:txBody>
          <a:bodyPr/>
          <a:lstStyle/>
          <a:p>
            <a:endParaRPr lang="en-US">
              <a:solidFill>
                <a:prstClr val="black"/>
              </a:solidFill>
            </a:endParaRPr>
          </a:p>
        </p:txBody>
      </p:sp>
      <p:sp>
        <p:nvSpPr>
          <p:cNvPr id="175408" name="Rectangle 304"/>
          <p:cNvSpPr>
            <a:spLocks noChangeArrowheads="1"/>
          </p:cNvSpPr>
          <p:nvPr/>
        </p:nvSpPr>
        <p:spPr bwMode="auto">
          <a:xfrm>
            <a:off x="3581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en-US" sz="2600" dirty="0">
                <a:solidFill>
                  <a:schemeClr val="bg1"/>
                </a:solidFill>
                <a:latin typeface="Times New Roman" pitchFamily="18" charset="0"/>
              </a:rPr>
              <a:t>Theological</a:t>
            </a:r>
          </a:p>
          <a:p>
            <a:pPr algn="ctr"/>
            <a:r>
              <a:rPr lang="en-US" sz="2600" u="sng" dirty="0">
                <a:solidFill>
                  <a:schemeClr val="bg1"/>
                </a:solidFill>
                <a:latin typeface="Times New Roman" pitchFamily="18" charset="0"/>
              </a:rPr>
              <a:t>Message</a:t>
            </a:r>
          </a:p>
          <a:p>
            <a:endParaRPr lang="en-US" sz="900" u="sng" dirty="0">
              <a:solidFill>
                <a:schemeClr val="bg1"/>
              </a:solidFill>
              <a:latin typeface="Times New Roman" pitchFamily="18" charset="0"/>
            </a:endParaRPr>
          </a:p>
          <a:p>
            <a:pPr algn="ctr"/>
            <a:r>
              <a:rPr lang="en-US" i="1" dirty="0">
                <a:solidFill>
                  <a:schemeClr val="bg1"/>
                </a:solidFill>
                <a:latin typeface="Times New Roman" pitchFamily="18" charset="0"/>
              </a:rPr>
              <a:t>What does God say</a:t>
            </a:r>
          </a:p>
          <a:p>
            <a:pPr algn="ctr"/>
            <a:r>
              <a:rPr lang="en-US" i="1" dirty="0">
                <a:solidFill>
                  <a:schemeClr val="bg1"/>
                </a:solidFill>
                <a:latin typeface="Times New Roman" pitchFamily="18" charset="0"/>
              </a:rPr>
              <a:t>and do?</a:t>
            </a:r>
            <a:endParaRPr lang="en-US" sz="1600" i="1" dirty="0">
              <a:solidFill>
                <a:schemeClr val="bg1"/>
              </a:solidFill>
              <a:latin typeface="Times New Roman" pitchFamily="18" charset="0"/>
            </a:endParaRPr>
          </a:p>
          <a:p>
            <a:endParaRPr lang="en-US" sz="1600" i="1" dirty="0">
              <a:solidFill>
                <a:schemeClr val="bg1"/>
              </a:solidFill>
              <a:latin typeface="Times New Roman" pitchFamily="18" charset="0"/>
            </a:endParaRPr>
          </a:p>
          <a:p>
            <a:endParaRPr lang="en-US" sz="1600" i="1" dirty="0">
              <a:solidFill>
                <a:schemeClr val="bg1"/>
              </a:solidFill>
              <a:latin typeface="Times New Roman" pitchFamily="18" charset="0"/>
            </a:endParaRPr>
          </a:p>
          <a:p>
            <a:endParaRPr lang="en-US" i="1" dirty="0">
              <a:solidFill>
                <a:schemeClr val="bg1"/>
              </a:solidFill>
              <a:latin typeface="Times New Roman" pitchFamily="18" charset="0"/>
            </a:endParaRPr>
          </a:p>
          <a:p>
            <a:endParaRPr lang="en-US" sz="1600" i="1" dirty="0">
              <a:solidFill>
                <a:schemeClr val="bg1"/>
              </a:solidFill>
              <a:latin typeface="Times New Roman" pitchFamily="18" charset="0"/>
            </a:endParaRPr>
          </a:p>
        </p:txBody>
      </p:sp>
      <p:sp>
        <p:nvSpPr>
          <p:cNvPr id="175409" name="Rectangle 305"/>
          <p:cNvSpPr>
            <a:spLocks noChangeArrowheads="1"/>
          </p:cNvSpPr>
          <p:nvPr/>
        </p:nvSpPr>
        <p:spPr bwMode="auto">
          <a:xfrm>
            <a:off x="7010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en-US" sz="2400" dirty="0">
                <a:solidFill>
                  <a:schemeClr val="bg1"/>
                </a:solidFill>
                <a:latin typeface="Times New Roman" pitchFamily="18" charset="0"/>
              </a:rPr>
              <a:t>Contextualized</a:t>
            </a:r>
          </a:p>
          <a:p>
            <a:pPr algn="ctr"/>
            <a:r>
              <a:rPr lang="en-US" sz="2400" u="sng" dirty="0">
                <a:solidFill>
                  <a:schemeClr val="bg1"/>
                </a:solidFill>
                <a:latin typeface="Times New Roman" pitchFamily="18" charset="0"/>
              </a:rPr>
              <a:t>Message</a:t>
            </a:r>
          </a:p>
          <a:p>
            <a:endParaRPr lang="en-US" sz="900" u="sng" dirty="0">
              <a:solidFill>
                <a:schemeClr val="bg1"/>
              </a:solidFill>
              <a:latin typeface="Times New Roman" pitchFamily="18" charset="0"/>
            </a:endParaRPr>
          </a:p>
          <a:p>
            <a:pPr algn="ctr"/>
            <a:r>
              <a:rPr lang="en-US" i="1" dirty="0">
                <a:solidFill>
                  <a:schemeClr val="bg1"/>
                </a:solidFill>
                <a:latin typeface="Times New Roman" pitchFamily="18" charset="0"/>
              </a:rPr>
              <a:t>How will I say what</a:t>
            </a:r>
          </a:p>
          <a:p>
            <a:pPr algn="ctr"/>
            <a:r>
              <a:rPr lang="en-US" i="1" dirty="0">
                <a:solidFill>
                  <a:schemeClr val="bg1"/>
                </a:solidFill>
                <a:latin typeface="Times New Roman" pitchFamily="18" charset="0"/>
              </a:rPr>
              <a:t>God is saying and </a:t>
            </a:r>
          </a:p>
          <a:p>
            <a:pPr algn="ctr"/>
            <a:r>
              <a:rPr lang="en-US" i="1" dirty="0">
                <a:solidFill>
                  <a:schemeClr val="bg1"/>
                </a:solidFill>
                <a:latin typeface="Times New Roman" pitchFamily="18" charset="0"/>
              </a:rPr>
              <a:t>do what God is </a:t>
            </a:r>
          </a:p>
          <a:p>
            <a:pPr algn="ctr"/>
            <a:r>
              <a:rPr lang="en-US" i="1" dirty="0">
                <a:solidFill>
                  <a:schemeClr val="bg1"/>
                </a:solidFill>
                <a:latin typeface="Times New Roman" pitchFamily="18" charset="0"/>
              </a:rPr>
              <a:t>doing?</a:t>
            </a:r>
          </a:p>
          <a:p>
            <a:endParaRPr lang="en-US" sz="1600" dirty="0">
              <a:solidFill>
                <a:schemeClr val="bg1"/>
              </a:solidFill>
              <a:latin typeface="Times New Roman" pitchFamily="18" charset="0"/>
            </a:endParaRPr>
          </a:p>
        </p:txBody>
      </p:sp>
      <p:sp>
        <p:nvSpPr>
          <p:cNvPr id="175410" name="Text Box 306"/>
          <p:cNvSpPr txBox="1">
            <a:spLocks noChangeArrowheads="1"/>
          </p:cNvSpPr>
          <p:nvPr/>
        </p:nvSpPr>
        <p:spPr bwMode="auto">
          <a:xfrm>
            <a:off x="2133600" y="1447800"/>
            <a:ext cx="1447800" cy="3009900"/>
          </a:xfrm>
          <a:prstGeom prst="rect">
            <a:avLst/>
          </a:prstGeom>
          <a:noFill/>
          <a:ln w="9525">
            <a:noFill/>
            <a:miter lim="800000"/>
            <a:headEnd/>
            <a:tailEnd/>
          </a:ln>
        </p:spPr>
        <p:txBody>
          <a:bodyPr>
            <a:spAutoFit/>
          </a:bodyPr>
          <a:lstStyle/>
          <a:p>
            <a:pPr algn="ctr">
              <a:spcBef>
                <a:spcPct val="50000"/>
              </a:spcBef>
            </a:pPr>
            <a:r>
              <a:rPr lang="en-US" sz="1400" dirty="0">
                <a:solidFill>
                  <a:prstClr val="black"/>
                </a:solidFill>
                <a:latin typeface="Tahoma" pitchFamily="34" charset="0"/>
              </a:rPr>
              <a:t>Correlation </a:t>
            </a:r>
            <a:r>
              <a:rPr lang="en-US" sz="1400" u="sng" dirty="0">
                <a:solidFill>
                  <a:prstClr val="black"/>
                </a:solidFill>
                <a:latin typeface="Tahoma" pitchFamily="34" charset="0"/>
              </a:rPr>
              <a:t>Bridge</a:t>
            </a:r>
          </a:p>
          <a:p>
            <a:pPr algn="ctr">
              <a:spcBef>
                <a:spcPct val="50000"/>
              </a:spcBef>
            </a:pPr>
            <a:endParaRPr lang="en-US" sz="900" u="sng" dirty="0">
              <a:solidFill>
                <a:prstClr val="black"/>
              </a:solidFill>
              <a:latin typeface="Tahoma" pitchFamily="34" charset="0"/>
            </a:endParaRPr>
          </a:p>
          <a:p>
            <a:pPr algn="ctr">
              <a:spcBef>
                <a:spcPct val="50000"/>
              </a:spcBef>
            </a:pPr>
            <a:endParaRPr lang="en-US" sz="800" dirty="0">
              <a:solidFill>
                <a:srgbClr val="000000"/>
              </a:solidFill>
              <a:latin typeface="Tahoma" pitchFamily="34" charset="0"/>
            </a:endParaRPr>
          </a:p>
          <a:p>
            <a:pPr algn="ctr">
              <a:spcBef>
                <a:spcPct val="50000"/>
              </a:spcBef>
            </a:pPr>
            <a:r>
              <a:rPr lang="en-US" sz="1200" dirty="0">
                <a:solidFill>
                  <a:srgbClr val="000000"/>
                </a:solidFill>
                <a:latin typeface="Tahoma" pitchFamily="34" charset="0"/>
              </a:rPr>
              <a:t>Discontinuities</a:t>
            </a:r>
          </a:p>
          <a:p>
            <a:pPr algn="ctr">
              <a:spcBef>
                <a:spcPct val="50000"/>
              </a:spcBef>
            </a:pPr>
            <a:endParaRPr lang="en-US" sz="1200" dirty="0">
              <a:solidFill>
                <a:srgbClr val="000000"/>
              </a:solidFill>
              <a:latin typeface="Tahoma" pitchFamily="34" charset="0"/>
            </a:endParaRPr>
          </a:p>
          <a:p>
            <a:pPr algn="ctr">
              <a:spcBef>
                <a:spcPct val="50000"/>
              </a:spcBef>
            </a:pPr>
            <a:r>
              <a:rPr lang="en-US" sz="1200" dirty="0">
                <a:solidFill>
                  <a:srgbClr val="000000"/>
                </a:solidFill>
                <a:latin typeface="Tahoma" pitchFamily="34" charset="0"/>
              </a:rPr>
              <a:t>Continuities</a:t>
            </a:r>
          </a:p>
          <a:p>
            <a:pPr>
              <a:spcBef>
                <a:spcPct val="50000"/>
              </a:spcBef>
            </a:pPr>
            <a:endParaRPr lang="en-US" sz="1000" dirty="0">
              <a:solidFill>
                <a:srgbClr val="000000"/>
              </a:solidFill>
              <a:latin typeface="Tahoma" pitchFamily="34" charset="0"/>
            </a:endParaRPr>
          </a:p>
          <a:p>
            <a:pPr>
              <a:spcBef>
                <a:spcPct val="50000"/>
              </a:spcBef>
            </a:pPr>
            <a:endParaRPr lang="en-US" dirty="0">
              <a:solidFill>
                <a:srgbClr val="000000"/>
              </a:solidFill>
              <a:latin typeface="Tahoma" pitchFamily="34" charset="0"/>
            </a:endParaRPr>
          </a:p>
          <a:p>
            <a:pPr>
              <a:spcBef>
                <a:spcPct val="50000"/>
              </a:spcBef>
            </a:pPr>
            <a:endParaRPr lang="en-US" sz="1200" dirty="0">
              <a:solidFill>
                <a:srgbClr val="000000"/>
              </a:solidFill>
              <a:latin typeface="Tahoma" pitchFamily="34" charset="0"/>
            </a:endParaRPr>
          </a:p>
          <a:p>
            <a:pPr>
              <a:spcBef>
                <a:spcPct val="50000"/>
              </a:spcBef>
            </a:pPr>
            <a:endParaRPr lang="en-US" sz="1000" dirty="0">
              <a:solidFill>
                <a:srgbClr val="000000"/>
              </a:solidFill>
              <a:latin typeface="Tahoma" pitchFamily="34" charset="0"/>
            </a:endParaRPr>
          </a:p>
        </p:txBody>
      </p:sp>
      <p:sp>
        <p:nvSpPr>
          <p:cNvPr id="175411" name="Text Box 307"/>
          <p:cNvSpPr txBox="1">
            <a:spLocks noChangeArrowheads="1"/>
          </p:cNvSpPr>
          <p:nvPr/>
        </p:nvSpPr>
        <p:spPr bwMode="auto">
          <a:xfrm>
            <a:off x="5410200" y="1447800"/>
            <a:ext cx="1676400" cy="592470"/>
          </a:xfrm>
          <a:prstGeom prst="rect">
            <a:avLst/>
          </a:prstGeom>
          <a:noFill/>
          <a:ln w="9525">
            <a:noFill/>
            <a:miter lim="800000"/>
            <a:headEnd/>
            <a:tailEnd/>
          </a:ln>
        </p:spPr>
        <p:txBody>
          <a:bodyPr wrap="square">
            <a:spAutoFit/>
          </a:bodyPr>
          <a:lstStyle/>
          <a:p>
            <a:pPr algn="ctr">
              <a:spcBef>
                <a:spcPct val="50000"/>
              </a:spcBef>
            </a:pPr>
            <a:r>
              <a:rPr lang="en-US" sz="1300" dirty="0">
                <a:solidFill>
                  <a:srgbClr val="000000"/>
                </a:solidFill>
                <a:latin typeface="Tahoma" pitchFamily="34" charset="0"/>
              </a:rPr>
              <a:t>Contextualization</a:t>
            </a:r>
          </a:p>
          <a:p>
            <a:pPr algn="ctr">
              <a:spcBef>
                <a:spcPct val="50000"/>
              </a:spcBef>
            </a:pPr>
            <a:r>
              <a:rPr lang="en-US" sz="1300" u="sng" dirty="0">
                <a:solidFill>
                  <a:srgbClr val="000000"/>
                </a:solidFill>
                <a:latin typeface="Tahoma" pitchFamily="34" charset="0"/>
              </a:rPr>
              <a:t>Bridge</a:t>
            </a:r>
          </a:p>
        </p:txBody>
      </p:sp>
      <p:sp>
        <p:nvSpPr>
          <p:cNvPr id="175413" name="Text Box 309"/>
          <p:cNvSpPr txBox="1">
            <a:spLocks noChangeArrowheads="1"/>
          </p:cNvSpPr>
          <p:nvPr/>
        </p:nvSpPr>
        <p:spPr bwMode="auto">
          <a:xfrm>
            <a:off x="6122988" y="4419600"/>
            <a:ext cx="3021012" cy="1323439"/>
          </a:xfrm>
          <a:prstGeom prst="rect">
            <a:avLst/>
          </a:prstGeom>
          <a:solidFill>
            <a:srgbClr val="000000">
              <a:alpha val="85172"/>
            </a:srgbClr>
          </a:solidFill>
          <a:ln w="9525">
            <a:solidFill>
              <a:schemeClr val="tx1"/>
            </a:solidFill>
            <a:miter lim="800000"/>
            <a:headEnd/>
            <a:tailEnd/>
          </a:ln>
          <a:effectLst>
            <a:outerShdw blurRad="50800" dist="38100" dir="13500000" algn="br" rotWithShape="0">
              <a:prstClr val="black">
                <a:alpha val="40000"/>
              </a:prstClr>
            </a:outerShdw>
          </a:effectLst>
        </p:spPr>
        <p:txBody>
          <a:bodyPr wrap="square">
            <a:spAutoFit/>
          </a:bodyPr>
          <a:lstStyle>
            <a:defPPr>
              <a:defRPr lang="en-US"/>
            </a:defPPr>
            <a:lvl1pPr marL="239713" algn="r" rtl="1">
              <a:defRPr sz="2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marL="128588" algn="l" rtl="0"/>
            <a:r>
              <a:rPr lang="en-US" sz="1600" dirty="0">
                <a:solidFill>
                  <a:srgbClr val="FFFF00"/>
                </a:solidFill>
              </a:rPr>
              <a:t>F</a:t>
            </a:r>
            <a:r>
              <a:rPr lang="en-US" sz="1600" dirty="0"/>
              <a:t>aithful to the Scriptures </a:t>
            </a:r>
          </a:p>
          <a:p>
            <a:pPr marL="128588" algn="l" rtl="0"/>
            <a:r>
              <a:rPr lang="en-US" sz="1600" dirty="0">
                <a:solidFill>
                  <a:srgbClr val="FFFF00"/>
                </a:solidFill>
              </a:rPr>
              <a:t>O</a:t>
            </a:r>
            <a:r>
              <a:rPr lang="en-US" sz="1600" dirty="0"/>
              <a:t>bvious from the passage</a:t>
            </a:r>
          </a:p>
          <a:p>
            <a:pPr marL="128588" algn="l" rtl="0"/>
            <a:r>
              <a:rPr lang="en-US" sz="1600" dirty="0">
                <a:solidFill>
                  <a:srgbClr val="FFFF00"/>
                </a:solidFill>
              </a:rPr>
              <a:t>R</a:t>
            </a:r>
            <a:r>
              <a:rPr lang="en-US" sz="1600" dirty="0"/>
              <a:t>elated to fallen condition</a:t>
            </a:r>
          </a:p>
          <a:p>
            <a:pPr marL="128588" algn="l" rtl="0"/>
            <a:r>
              <a:rPr lang="en-US" sz="1600" dirty="0">
                <a:solidFill>
                  <a:srgbClr val="FFFF00"/>
                </a:solidFill>
              </a:rPr>
              <a:t>C</a:t>
            </a:r>
            <a:r>
              <a:rPr lang="en-US" sz="1600" dirty="0"/>
              <a:t>onnected to Christ          </a:t>
            </a:r>
          </a:p>
          <a:p>
            <a:pPr marL="128588" algn="l" rtl="0"/>
            <a:r>
              <a:rPr lang="en-US" sz="1600" dirty="0">
                <a:solidFill>
                  <a:srgbClr val="FFFF00"/>
                </a:solidFill>
              </a:rPr>
              <a:t>E</a:t>
            </a:r>
            <a:r>
              <a:rPr lang="en-US" sz="1600" dirty="0"/>
              <a:t>ngaging heart &amp; mind</a:t>
            </a:r>
          </a:p>
        </p:txBody>
      </p:sp>
      <p:sp>
        <p:nvSpPr>
          <p:cNvPr id="175414" name="Text Box 310"/>
          <p:cNvSpPr txBox="1">
            <a:spLocks noChangeArrowheads="1"/>
          </p:cNvSpPr>
          <p:nvPr/>
        </p:nvSpPr>
        <p:spPr bwMode="auto">
          <a:xfrm>
            <a:off x="2743200" y="6488113"/>
            <a:ext cx="3657600" cy="369887"/>
          </a:xfrm>
          <a:prstGeom prst="rect">
            <a:avLst/>
          </a:prstGeom>
          <a:noFill/>
          <a:ln w="9525">
            <a:noFill/>
            <a:miter lim="800000"/>
            <a:headEnd/>
            <a:tailEnd/>
          </a:ln>
          <a:effectLst/>
        </p:spPr>
        <p:txBody>
          <a:bodyPr>
            <a:spAutoFit/>
          </a:bodyPr>
          <a:lstStyle/>
          <a:p>
            <a:pPr>
              <a:spcBef>
                <a:spcPct val="50000"/>
              </a:spcBef>
              <a:defRPr/>
            </a:pPr>
            <a:r>
              <a:rPr lang="en-US" dirty="0">
                <a:solidFill>
                  <a:srgbClr val="00B050"/>
                </a:solidFill>
                <a:effectLst>
                  <a:outerShdw blurRad="38100" dist="38100" dir="2700000" algn="tl">
                    <a:srgbClr val="000000"/>
                  </a:outerShdw>
                </a:effectLst>
                <a:latin typeface="Times New Roman" pitchFamily="18" charset="0"/>
              </a:rPr>
              <a:t>Adapted from Campus Crusade</a:t>
            </a:r>
          </a:p>
        </p:txBody>
      </p:sp>
    </p:spTree>
    <p:extLst>
      <p:ext uri="{BB962C8B-B14F-4D97-AF65-F5344CB8AC3E}">
        <p14:creationId xmlns:p14="http://schemas.microsoft.com/office/powerpoint/2010/main" val="708394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20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408"/>
                                        </p:tgtEl>
                                        <p:attrNameLst>
                                          <p:attrName>style.visibility</p:attrName>
                                        </p:attrNameLst>
                                      </p:cBhvr>
                                      <p:to>
                                        <p:strVal val="visible"/>
                                      </p:to>
                                    </p:set>
                                    <p:animEffect transition="in" filter="fade">
                                      <p:cBhvr>
                                        <p:cTn id="12" dur="2000"/>
                                        <p:tgtEl>
                                          <p:spTgt spid="1754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410"/>
                                        </p:tgtEl>
                                        <p:attrNameLst>
                                          <p:attrName>style.visibility</p:attrName>
                                        </p:attrNameLst>
                                      </p:cBhvr>
                                      <p:to>
                                        <p:strVal val="visible"/>
                                      </p:to>
                                    </p:set>
                                    <p:animEffect transition="in" filter="dissolve">
                                      <p:cBhvr>
                                        <p:cTn id="17" dur="500"/>
                                        <p:tgtEl>
                                          <p:spTgt spid="175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409"/>
                                        </p:tgtEl>
                                        <p:attrNameLst>
                                          <p:attrName>style.visibility</p:attrName>
                                        </p:attrNameLst>
                                      </p:cBhvr>
                                      <p:to>
                                        <p:strVal val="visible"/>
                                      </p:to>
                                    </p:set>
                                    <p:animEffect transition="in" filter="fade">
                                      <p:cBhvr>
                                        <p:cTn id="22" dur="2000"/>
                                        <p:tgtEl>
                                          <p:spTgt spid="17540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5411"/>
                                        </p:tgtEl>
                                        <p:attrNameLst>
                                          <p:attrName>style.visibility</p:attrName>
                                        </p:attrNameLst>
                                      </p:cBhvr>
                                      <p:to>
                                        <p:strVal val="visible"/>
                                      </p:to>
                                    </p:set>
                                    <p:animEffect transition="in" filter="dissolve">
                                      <p:cBhvr>
                                        <p:cTn id="27" dur="500"/>
                                        <p:tgtEl>
                                          <p:spTgt spid="175411"/>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75413"/>
                                        </p:tgtEl>
                                        <p:attrNameLst>
                                          <p:attrName>style.visibility</p:attrName>
                                        </p:attrNameLst>
                                      </p:cBhvr>
                                      <p:to>
                                        <p:strVal val="visible"/>
                                      </p:to>
                                    </p:set>
                                    <p:animEffect transition="in" filter="fade">
                                      <p:cBhvr>
                                        <p:cTn id="32" dur="1000"/>
                                        <p:tgtEl>
                                          <p:spTgt spid="175413"/>
                                        </p:tgtEl>
                                      </p:cBhvr>
                                    </p:animEffect>
                                    <p:anim calcmode="lin" valueType="num">
                                      <p:cBhvr>
                                        <p:cTn id="33" dur="1000" fill="hold"/>
                                        <p:tgtEl>
                                          <p:spTgt spid="175413"/>
                                        </p:tgtEl>
                                        <p:attrNameLst>
                                          <p:attrName>ppt_x</p:attrName>
                                        </p:attrNameLst>
                                      </p:cBhvr>
                                      <p:tavLst>
                                        <p:tav tm="0">
                                          <p:val>
                                            <p:strVal val="#ppt_x"/>
                                          </p:val>
                                        </p:tav>
                                        <p:tav tm="100000">
                                          <p:val>
                                            <p:strVal val="#ppt_x"/>
                                          </p:val>
                                        </p:tav>
                                      </p:tavLst>
                                    </p:anim>
                                    <p:anim calcmode="lin" valueType="num">
                                      <p:cBhvr>
                                        <p:cTn id="34" dur="900" decel="100000" fill="hold"/>
                                        <p:tgtEl>
                                          <p:spTgt spid="17541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754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408" grpId="0" animBg="1"/>
      <p:bldP spid="175409" grpId="0" animBg="1"/>
      <p:bldP spid="175410" grpId="0"/>
      <p:bldP spid="175411" grpId="0"/>
      <p:bldP spid="1754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 Compare</a:t>
            </a:r>
          </a:p>
        </p:txBody>
      </p:sp>
      <p:sp>
        <p:nvSpPr>
          <p:cNvPr id="3" name="Text Placeholder 2"/>
          <p:cNvSpPr>
            <a:spLocks noGrp="1"/>
          </p:cNvSpPr>
          <p:nvPr>
            <p:ph type="body" idx="1"/>
          </p:nvPr>
        </p:nvSpPr>
        <p:spPr>
          <a:xfrm>
            <a:off x="457200" y="1763713"/>
            <a:ext cx="4040188" cy="446087"/>
          </a:xfrm>
        </p:spPr>
        <p:txBody>
          <a:bodyPr/>
          <a:lstStyle/>
          <a:p>
            <a:pPr algn="ctr"/>
            <a:r>
              <a:rPr lang="en-US" sz="2800" dirty="0"/>
              <a:t>Robinson (</a:t>
            </a:r>
            <a:r>
              <a:rPr lang="en-US" sz="2800" i="1" dirty="0"/>
              <a:t>Biblical Preaching</a:t>
            </a:r>
            <a:r>
              <a:rPr lang="en-US" sz="2800" dirty="0"/>
              <a:t>)</a:t>
            </a:r>
          </a:p>
        </p:txBody>
      </p:sp>
      <p:sp>
        <p:nvSpPr>
          <p:cNvPr id="4" name="Content Placeholder 3"/>
          <p:cNvSpPr>
            <a:spLocks noGrp="1"/>
          </p:cNvSpPr>
          <p:nvPr>
            <p:ph sz="half" idx="2"/>
          </p:nvPr>
        </p:nvSpPr>
        <p:spPr>
          <a:xfrm>
            <a:off x="457200" y="2373312"/>
            <a:ext cx="4040188" cy="3951288"/>
          </a:xfrm>
        </p:spPr>
        <p:txBody>
          <a:bodyPr/>
          <a:lstStyle/>
          <a:p>
            <a:r>
              <a:rPr lang="en-US" dirty="0"/>
              <a:t>Exegetical Idea</a:t>
            </a:r>
          </a:p>
          <a:p>
            <a:endParaRPr lang="en-US" dirty="0"/>
          </a:p>
          <a:p>
            <a:endParaRPr lang="en-US" dirty="0"/>
          </a:p>
          <a:p>
            <a:endParaRPr lang="en-US" dirty="0"/>
          </a:p>
          <a:p>
            <a:r>
              <a:rPr lang="en-US" dirty="0"/>
              <a:t>Homiletical Idea</a:t>
            </a:r>
          </a:p>
        </p:txBody>
      </p:sp>
      <p:sp>
        <p:nvSpPr>
          <p:cNvPr id="5" name="Text Placeholder 4"/>
          <p:cNvSpPr>
            <a:spLocks noGrp="1"/>
          </p:cNvSpPr>
          <p:nvPr>
            <p:ph type="body" sz="quarter" idx="3"/>
          </p:nvPr>
        </p:nvSpPr>
        <p:spPr/>
        <p:txBody>
          <a:bodyPr/>
          <a:lstStyle/>
          <a:p>
            <a:pPr algn="ctr"/>
            <a:r>
              <a:rPr lang="en-US" sz="2800" dirty="0" err="1"/>
              <a:t>Pelton</a:t>
            </a:r>
            <a:r>
              <a:rPr lang="en-US" sz="2800" dirty="0"/>
              <a:t> (</a:t>
            </a:r>
            <a:r>
              <a:rPr lang="en-US" sz="2800" i="1" dirty="0"/>
              <a:t>Preaching with Greater Accuracy</a:t>
            </a:r>
            <a:r>
              <a:rPr lang="en-US" sz="2800" dirty="0"/>
              <a:t>)</a:t>
            </a:r>
          </a:p>
        </p:txBody>
      </p:sp>
      <p:sp>
        <p:nvSpPr>
          <p:cNvPr id="6" name="Content Placeholder 5"/>
          <p:cNvSpPr>
            <a:spLocks noGrp="1"/>
          </p:cNvSpPr>
          <p:nvPr>
            <p:ph sz="quarter" idx="4"/>
          </p:nvPr>
        </p:nvSpPr>
        <p:spPr>
          <a:xfrm>
            <a:off x="4645025" y="2373312"/>
            <a:ext cx="4041775" cy="3951288"/>
          </a:xfrm>
        </p:spPr>
        <p:txBody>
          <a:bodyPr/>
          <a:lstStyle/>
          <a:p>
            <a:r>
              <a:rPr lang="en-US" dirty="0" err="1"/>
              <a:t>Texbi</a:t>
            </a:r>
            <a:r>
              <a:rPr lang="en-US" dirty="0"/>
              <a:t> (textual big idea).</a:t>
            </a:r>
          </a:p>
          <a:p>
            <a:endParaRPr lang="en-US" dirty="0"/>
          </a:p>
          <a:p>
            <a:r>
              <a:rPr lang="en-US" dirty="0" err="1"/>
              <a:t>Conbi</a:t>
            </a:r>
            <a:r>
              <a:rPr lang="en-US" dirty="0"/>
              <a:t> (contextual big idea).</a:t>
            </a:r>
          </a:p>
          <a:p>
            <a:endParaRPr lang="en-US" dirty="0"/>
          </a:p>
          <a:p>
            <a:r>
              <a:rPr lang="en-US" dirty="0" err="1"/>
              <a:t>Canbi</a:t>
            </a:r>
            <a:r>
              <a:rPr lang="en-US" dirty="0"/>
              <a:t> (canonical big idea).</a:t>
            </a:r>
          </a:p>
          <a:p>
            <a:endParaRPr lang="en-US" dirty="0"/>
          </a:p>
          <a:p>
            <a:r>
              <a:rPr lang="en-US" dirty="0" err="1"/>
              <a:t>Hombi</a:t>
            </a:r>
            <a:r>
              <a:rPr lang="en-US" dirty="0"/>
              <a:t> (homiletical big idea).</a:t>
            </a:r>
          </a:p>
        </p:txBody>
      </p:sp>
      <p:sp>
        <p:nvSpPr>
          <p:cNvPr id="7" name="Right Arrow 6"/>
          <p:cNvSpPr/>
          <p:nvPr/>
        </p:nvSpPr>
        <p:spPr bwMode="auto">
          <a:xfrm>
            <a:off x="2819400" y="2590800"/>
            <a:ext cx="1825625"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8" name="Right Arrow 7"/>
          <p:cNvSpPr/>
          <p:nvPr/>
        </p:nvSpPr>
        <p:spPr bwMode="auto">
          <a:xfrm rot="1313194">
            <a:off x="2863133" y="4787027"/>
            <a:ext cx="1825625" cy="1353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70401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MCj03223930000[1]"/>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p:cNvSpPr>
            <a:spLocks noGrp="1" noRot="1" noChangeArrowheads="1"/>
          </p:cNvSpPr>
          <p:nvPr>
            <p:ph type="title"/>
          </p:nvPr>
        </p:nvSpPr>
        <p:spPr>
          <a:xfrm>
            <a:off x="914400" y="0"/>
            <a:ext cx="7620000" cy="1219200"/>
          </a:xfrm>
        </p:spPr>
        <p:txBody>
          <a:bodyPr/>
          <a:lstStyle/>
          <a:p>
            <a:pPr eaLnBrk="1" hangingPunct="1"/>
            <a:r>
              <a:rPr lang="en-US" b="1" dirty="0">
                <a:solidFill>
                  <a:schemeClr val="bg1"/>
                </a:solidFill>
                <a:effectLst>
                  <a:glow rad="254000">
                    <a:schemeClr val="tx1"/>
                  </a:glow>
                </a:effectLst>
                <a:latin typeface="Arial"/>
                <a:cs typeface="Arial"/>
              </a:rPr>
              <a:t>Review: Robinson’s Stages</a:t>
            </a:r>
          </a:p>
        </p:txBody>
      </p:sp>
      <p:sp>
        <p:nvSpPr>
          <p:cNvPr id="167940" name="Rectangle 4"/>
          <p:cNvSpPr>
            <a:spLocks noGrp="1" noChangeArrowheads="1"/>
          </p:cNvSpPr>
          <p:nvPr>
            <p:ph idx="1"/>
          </p:nvPr>
        </p:nvSpPr>
        <p:spPr>
          <a:xfrm>
            <a:off x="838200" y="1295400"/>
            <a:ext cx="7212013"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812800" indent="-812800" eaLnBrk="1" hangingPunct="1">
              <a:buClr>
                <a:schemeClr val="bg1"/>
              </a:buClr>
              <a:buSzPct val="95000"/>
              <a:buFont typeface="+mj-lt"/>
              <a:buAutoNum type="romanUcPeriod"/>
            </a:pPr>
            <a:r>
              <a:rPr lang="en-US" sz="4000" b="1" dirty="0">
                <a:solidFill>
                  <a:schemeClr val="bg1"/>
                </a:solidFill>
                <a:effectLst>
                  <a:glow rad="254000">
                    <a:schemeClr val="tx1"/>
                  </a:glow>
                </a:effectLst>
                <a:latin typeface="Arial"/>
                <a:cs typeface="Arial"/>
              </a:rPr>
              <a:t>Choose the passage.</a:t>
            </a:r>
          </a:p>
          <a:p>
            <a:pPr marL="812800" indent="-812800" eaLnBrk="1" hangingPunct="1">
              <a:buClr>
                <a:schemeClr val="bg1"/>
              </a:buClr>
              <a:buSzPct val="95000"/>
              <a:buFont typeface="+mj-lt"/>
              <a:buAutoNum type="romanUcPeriod"/>
            </a:pPr>
            <a:r>
              <a:rPr lang="en-US" sz="4000" b="1" dirty="0">
                <a:solidFill>
                  <a:schemeClr val="bg1"/>
                </a:solidFill>
                <a:effectLst>
                  <a:glow rad="254000">
                    <a:schemeClr val="tx1"/>
                  </a:glow>
                </a:effectLst>
                <a:latin typeface="Arial"/>
                <a:cs typeface="Arial"/>
              </a:rPr>
              <a:t>Study the passage.</a:t>
            </a:r>
          </a:p>
          <a:p>
            <a:pPr marL="812800" indent="-812800" eaLnBrk="1" hangingPunct="1">
              <a:buClr>
                <a:schemeClr val="bg1"/>
              </a:buClr>
              <a:buSzPct val="95000"/>
              <a:buFont typeface="+mj-lt"/>
              <a:buAutoNum type="romanUcPeriod"/>
            </a:pPr>
            <a:r>
              <a:rPr lang="en-US" sz="4000" b="1" dirty="0">
                <a:solidFill>
                  <a:schemeClr val="bg1"/>
                </a:solidFill>
                <a:effectLst>
                  <a:glow rad="254000">
                    <a:schemeClr val="tx1"/>
                  </a:glow>
                </a:effectLst>
                <a:latin typeface="Arial"/>
                <a:cs typeface="Arial"/>
              </a:rPr>
              <a:t>State the Exegetical Idea.</a:t>
            </a:r>
          </a:p>
          <a:p>
            <a:pPr marL="812800" indent="-812800" eaLnBrk="1" hangingPunct="1">
              <a:buClr>
                <a:schemeClr val="bg1"/>
              </a:buClr>
              <a:buSzPct val="95000"/>
              <a:buFont typeface="+mj-lt"/>
              <a:buAutoNum type="romanUcPeriod"/>
            </a:pPr>
            <a:r>
              <a:rPr lang="en-US" sz="4000" b="1" dirty="0">
                <a:solidFill>
                  <a:schemeClr val="bg1"/>
                </a:solidFill>
                <a:effectLst>
                  <a:glow rad="254000">
                    <a:schemeClr val="tx1"/>
                  </a:glow>
                </a:effectLst>
                <a:latin typeface="Arial"/>
                <a:cs typeface="Arial"/>
              </a:rPr>
              <a:t>State a Homiletical Idea.</a:t>
            </a:r>
          </a:p>
        </p:txBody>
      </p:sp>
    </p:spTree>
    <p:extLst>
      <p:ext uri="{BB962C8B-B14F-4D97-AF65-F5344CB8AC3E}">
        <p14:creationId xmlns:p14="http://schemas.microsoft.com/office/powerpoint/2010/main" val="18826955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7940">
                                            <p:txEl>
                                              <p:pRg st="2" end="2"/>
                                            </p:txEl>
                                          </p:spTgt>
                                        </p:tgtEl>
                                        <p:attrNameLst>
                                          <p:attrName>style.visibility</p:attrName>
                                        </p:attrNameLst>
                                      </p:cBhvr>
                                      <p:to>
                                        <p:strVal val="visible"/>
                                      </p:to>
                                    </p:set>
                                    <p:anim calcmode="lin" valueType="num">
                                      <p:cBhvr>
                                        <p:cTn id="25"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794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7940">
                                            <p:txEl>
                                              <p:pRg st="3" end="3"/>
                                            </p:txEl>
                                          </p:spTgt>
                                        </p:tgtEl>
                                        <p:attrNameLst>
                                          <p:attrName>style.visibility</p:attrName>
                                        </p:attrNameLst>
                                      </p:cBhvr>
                                      <p:to>
                                        <p:strVal val="visible"/>
                                      </p:to>
                                    </p:set>
                                    <p:anim calcmode="lin" valueType="num">
                                      <p:cBhvr>
                                        <p:cTn id="34" dur="500" fill="hold"/>
                                        <p:tgtEl>
                                          <p:spTgt spid="167940">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67940">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67940">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67940">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63239333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a:solidFill>
                  <a:srgbClr val="FFFFFF"/>
                </a:solidFill>
                <a:latin typeface="Arial" charset="0"/>
                <a:cs typeface="Arial" charset="0"/>
              </a:rPr>
              <a:t>Get this presentation for free!</a:t>
            </a:r>
            <a:endParaRPr lang="en-US" sz="140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63883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http://www.allaboutdrawings.com/image-files/cartoon-thumbs-up.jpg"/>
          <p:cNvPicPr>
            <a:picLocks noChangeAspect="1" noChangeArrowheads="1"/>
          </p:cNvPicPr>
          <p:nvPr/>
        </p:nvPicPr>
        <p:blipFill>
          <a:blip r:embed="rId2" cstate="print"/>
          <a:srcRect/>
          <a:stretch>
            <a:fillRect/>
          </a:stretch>
        </p:blipFill>
        <p:spPr bwMode="auto">
          <a:xfrm>
            <a:off x="6172200" y="228600"/>
            <a:ext cx="2590800" cy="1905000"/>
          </a:xfrm>
          <a:prstGeom prst="rect">
            <a:avLst/>
          </a:prstGeom>
          <a:noFill/>
          <a:ln>
            <a:no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a:xfrm>
            <a:off x="457200" y="267494"/>
            <a:ext cx="8229600" cy="1180306"/>
          </a:xfrm>
        </p:spPr>
        <p:txBody>
          <a:bodyPr>
            <a:normAutofit fontScale="90000"/>
          </a:bodyPr>
          <a:lstStyle/>
          <a:p>
            <a:pPr algn="ctr"/>
            <a:r>
              <a:rPr lang="en-US" dirty="0"/>
              <a:t>Psalm 11</a:t>
            </a:r>
            <a:br>
              <a:rPr lang="en-US" dirty="0"/>
            </a:br>
            <a:r>
              <a:rPr lang="en-US" dirty="0"/>
              <a:t>Better:</a:t>
            </a:r>
          </a:p>
        </p:txBody>
      </p:sp>
      <p:sp>
        <p:nvSpPr>
          <p:cNvPr id="3" name="Content Placeholder 2"/>
          <p:cNvSpPr>
            <a:spLocks noGrp="1"/>
          </p:cNvSpPr>
          <p:nvPr>
            <p:ph idx="1"/>
          </p:nvPr>
        </p:nvSpPr>
        <p:spPr>
          <a:xfrm>
            <a:off x="457200" y="1905000"/>
            <a:ext cx="8229600" cy="4953000"/>
          </a:xfrm>
        </p:spPr>
        <p:txBody>
          <a:bodyPr>
            <a:normAutofit/>
          </a:bodyPr>
          <a:lstStyle/>
          <a:p>
            <a:pPr marL="635508" indent="-571500">
              <a:buFont typeface="+mj-lt"/>
              <a:buAutoNum type="romanUcPeriod"/>
            </a:pPr>
            <a:r>
              <a:rPr lang="en-US" dirty="0"/>
              <a:t>The wicked taunt us (vv. 1b-3).</a:t>
            </a:r>
          </a:p>
          <a:p>
            <a:pPr marL="635508" indent="-571500">
              <a:buFont typeface="+mj-lt"/>
              <a:buAutoNum type="romanUcPeriod"/>
            </a:pPr>
            <a:r>
              <a:rPr lang="en-US" dirty="0"/>
              <a:t>The Lord sees this and will punish them (vv. 4-6)</a:t>
            </a:r>
          </a:p>
          <a:p>
            <a:pPr marL="635508" indent="-571500">
              <a:buFont typeface="+mj-lt"/>
              <a:buAutoNum type="romanUcPeriod"/>
            </a:pPr>
            <a:r>
              <a:rPr lang="en-US" dirty="0"/>
              <a:t>Therefore, the righteous take refuge in the Lord (vv. 1a, 7).</a:t>
            </a:r>
          </a:p>
        </p:txBody>
      </p:sp>
    </p:spTree>
    <p:extLst>
      <p:ext uri="{BB962C8B-B14F-4D97-AF65-F5344CB8AC3E}">
        <p14:creationId xmlns:p14="http://schemas.microsoft.com/office/powerpoint/2010/main" val="22899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p:spPr>
        <p:txBody>
          <a:bodyPr/>
          <a:lstStyle/>
          <a:p>
            <a:pPr eaLnBrk="1" hangingPunct="1">
              <a:defRPr/>
            </a:pPr>
            <a:r>
              <a:rPr lang="en-US" sz="6600" dirty="0">
                <a:solidFill>
                  <a:schemeClr val="tx1"/>
                </a:solidFill>
              </a:rPr>
              <a:t>Expository Preaching is NOT . . .</a:t>
            </a:r>
          </a:p>
        </p:txBody>
      </p:sp>
      <p:sp>
        <p:nvSpPr>
          <p:cNvPr id="4" name="TextBox 3"/>
          <p:cNvSpPr txBox="1"/>
          <p:nvPr/>
        </p:nvSpPr>
        <p:spPr>
          <a:xfrm>
            <a:off x="1828800" y="3124200"/>
            <a:ext cx="7086600" cy="3324225"/>
          </a:xfrm>
          <a:prstGeom prst="rect">
            <a:avLst/>
          </a:prstGeom>
          <a:noFill/>
        </p:spPr>
        <p:txBody>
          <a:bodyPr>
            <a:spAutoFit/>
          </a:bodyPr>
          <a:lstStyle/>
          <a:p>
            <a:pPr algn="ctr">
              <a:buFont typeface="Arial" pitchFamily="34" charset="0"/>
              <a:buChar char="•"/>
              <a:defRPr/>
            </a:pPr>
            <a:r>
              <a:rPr lang="en-US" sz="4800" dirty="0">
                <a:effectLst>
                  <a:outerShdw blurRad="38100" dist="38100" dir="2700000" algn="tl">
                    <a:srgbClr val="000000">
                      <a:alpha val="43137"/>
                    </a:srgbClr>
                  </a:outerShdw>
                </a:effectLst>
              </a:rPr>
              <a:t>A lecture.</a:t>
            </a:r>
          </a:p>
          <a:p>
            <a:pPr algn="ctr">
              <a:buFont typeface="Arial" pitchFamily="34" charset="0"/>
              <a:buChar char="•"/>
              <a:defRPr/>
            </a:pPr>
            <a:r>
              <a:rPr lang="en-US" sz="4800" dirty="0">
                <a:effectLst>
                  <a:outerShdw blurRad="38100" dist="38100" dir="2700000" algn="tl">
                    <a:srgbClr val="000000">
                      <a:alpha val="43137"/>
                    </a:srgbClr>
                  </a:outerShdw>
                </a:effectLst>
              </a:rPr>
              <a:t>A spiritual talk loosely based on the Bible.</a:t>
            </a:r>
          </a:p>
          <a:p>
            <a:pPr algn="ctr">
              <a:buFont typeface="Arial" pitchFamily="34" charset="0"/>
              <a:buChar char="•"/>
              <a:defRPr/>
            </a:pPr>
            <a:r>
              <a:rPr lang="en-US" sz="4800" dirty="0">
                <a:effectLst>
                  <a:outerShdw blurRad="38100" dist="38100" dir="2700000" algn="tl">
                    <a:srgbClr val="000000">
                      <a:alpha val="43137"/>
                    </a:srgbClr>
                  </a:outerShdw>
                </a:effectLst>
              </a:rPr>
              <a:t>A style.</a:t>
            </a:r>
          </a:p>
          <a:p>
            <a:pPr algn="ctr">
              <a:buFont typeface="Arial" pitchFamily="34" charset="0"/>
              <a:buChar char="•"/>
              <a:defRPr/>
            </a:pPr>
            <a:endParaRPr lang="en-US"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3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4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1B536-F047-411C-9346-2F62E0A00A2E}">
  <ds:schemaRefs>
    <ds:schemaRef ds:uri="http://schemas.microsoft.com/sharepoint/v3/contenttype/forms"/>
  </ds:schemaRefs>
</ds:datastoreItem>
</file>

<file path=customXml/itemProps2.xml><?xml version="1.0" encoding="utf-8"?>
<ds:datastoreItem xmlns:ds="http://schemas.openxmlformats.org/officeDocument/2006/customXml" ds:itemID="{6CFACCC3-516C-4B63-B3F5-599B6D89724A}">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70e58c30-3d67-42d5-941a-8749cdc8c880"/>
    <ds:schemaRef ds:uri="http://schemas.microsoft.com/sharepoint/v3"/>
  </ds:schemaRefs>
</ds:datastoreItem>
</file>

<file path=customXml/itemProps3.xml><?xml version="1.0" encoding="utf-8"?>
<ds:datastoreItem xmlns:ds="http://schemas.openxmlformats.org/officeDocument/2006/customXml" ds:itemID="{FAC08FFB-C98C-4FBB-B0E1-490AA8905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Clouds</Template>
  <TotalTime>1651</TotalTime>
  <Words>3595</Words>
  <Application>Microsoft Macintosh PowerPoint</Application>
  <PresentationFormat>On-screen Show (4:3)</PresentationFormat>
  <Paragraphs>412</Paragraphs>
  <Slides>77</Slides>
  <Notes>10</Notes>
  <HiddenSlides>0</HiddenSlides>
  <MMClips>0</MMClips>
  <ScaleCrop>false</ScaleCrop>
  <HeadingPairs>
    <vt:vector size="6" baseType="variant">
      <vt:variant>
        <vt:lpstr>Fonts Used</vt:lpstr>
      </vt:variant>
      <vt:variant>
        <vt:i4>16</vt:i4>
      </vt:variant>
      <vt:variant>
        <vt:lpstr>Theme</vt:lpstr>
      </vt:variant>
      <vt:variant>
        <vt:i4>17</vt:i4>
      </vt:variant>
      <vt:variant>
        <vt:lpstr>Slide Titles</vt:lpstr>
      </vt:variant>
      <vt:variant>
        <vt:i4>77</vt:i4>
      </vt:variant>
    </vt:vector>
  </HeadingPairs>
  <TitlesOfParts>
    <vt:vector size="110" baseType="lpstr">
      <vt:lpstr>ＭＳ Ｐゴシック</vt:lpstr>
      <vt:lpstr>Arial</vt:lpstr>
      <vt:lpstr>Book Antiqua</vt:lpstr>
      <vt:lpstr>Calibri</vt:lpstr>
      <vt:lpstr>Corbel</vt:lpstr>
      <vt:lpstr>Franklin Gothic Book</vt:lpstr>
      <vt:lpstr>Garamond</vt:lpstr>
      <vt:lpstr>Georgia</vt:lpstr>
      <vt:lpstr>Lucida Sans</vt:lpstr>
      <vt:lpstr>Monotype Sorts</vt:lpstr>
      <vt:lpstr>Palatino</vt:lpstr>
      <vt:lpstr>Tahoma</vt:lpstr>
      <vt:lpstr>Times New Roman</vt:lpstr>
      <vt:lpstr>Wingdings</vt:lpstr>
      <vt:lpstr>Wingdings 2</vt:lpstr>
      <vt:lpstr>Wingdings 3</vt:lpstr>
      <vt:lpstr>Stream</vt:lpstr>
      <vt:lpstr>Module</vt:lpstr>
      <vt:lpstr>Office Theme</vt:lpstr>
      <vt:lpstr>Technic</vt:lpstr>
      <vt:lpstr>1_Technic</vt:lpstr>
      <vt:lpstr>2_Technic</vt:lpstr>
      <vt:lpstr>3_Technic</vt:lpstr>
      <vt:lpstr>4_Technic</vt:lpstr>
      <vt:lpstr>Default Design</vt:lpstr>
      <vt:lpstr>Basis</vt:lpstr>
      <vt:lpstr>1_Office Theme</vt:lpstr>
      <vt:lpstr>1_Basis</vt:lpstr>
      <vt:lpstr>Orbit</vt:lpstr>
      <vt:lpstr>Apex</vt:lpstr>
      <vt:lpstr>2_Office Theme</vt:lpstr>
      <vt:lpstr>1_Stream</vt:lpstr>
      <vt:lpstr>1_Orbit</vt:lpstr>
      <vt:lpstr>Review: What IS Expository Preaching?</vt:lpstr>
      <vt:lpstr>Expository Preaching is NOT . . .</vt:lpstr>
      <vt:lpstr>Not an Expository Sermon:  “Where is the Lamb?” (Genesis 22:1-19)</vt:lpstr>
      <vt:lpstr>Two Stances</vt:lpstr>
      <vt:lpstr>Genesis 22:1-19 Better:</vt:lpstr>
      <vt:lpstr>Expository Preaching is NOT . . .</vt:lpstr>
      <vt:lpstr>Not an Expository Sermon: “What If the Foundations are Destroyed?” (Psalm 11:3)</vt:lpstr>
      <vt:lpstr>Psalm 11 Better:</vt:lpstr>
      <vt:lpstr>Expository Preaching is NOT . . .</vt:lpstr>
      <vt:lpstr>Expository Preaching: False Stereotypes</vt:lpstr>
      <vt:lpstr>Expository Preaching is  Bridge Building</vt:lpstr>
      <vt:lpstr>PowerPoint Presentation</vt:lpstr>
      <vt:lpstr>Robinson’s definition of Biblical Preaching</vt:lpstr>
      <vt:lpstr>So, being an Expository Preacher implies three commitments:</vt:lpstr>
      <vt:lpstr>PowerPoint Presentation</vt:lpstr>
      <vt:lpstr>So, being an Expository Preacher implies three commitments:</vt:lpstr>
      <vt:lpstr>PowerPoint Presentation</vt:lpstr>
      <vt:lpstr>PowerPoint Presentation</vt:lpstr>
      <vt:lpstr>So, being an Expository Preacher implies three commitments:</vt:lpstr>
      <vt:lpstr>PowerPoint Presentation</vt:lpstr>
      <vt:lpstr>Why Expository Preaching?</vt:lpstr>
      <vt:lpstr>Six Reasons  I want you to be an  Expository Preacher</vt:lpstr>
      <vt:lpstr>PowerPoint Presentation</vt:lpstr>
      <vt:lpstr>PowerPoint Presentation</vt:lpstr>
      <vt:lpstr>PowerPoint Presentation</vt:lpstr>
      <vt:lpstr>Six Reasons  I want you to be an  Expository Preacher</vt:lpstr>
      <vt:lpstr>PowerPoint Presentation</vt:lpstr>
      <vt:lpstr>PowerPoint Presentation</vt:lpstr>
      <vt:lpstr>PowerPoint Presentation</vt:lpstr>
      <vt:lpstr>PowerPoint Presentation</vt:lpstr>
      <vt:lpstr>PowerPoint Presentation</vt:lpstr>
      <vt:lpstr>Six Reasons  I want you to be an  Expository Preacher</vt:lpstr>
      <vt:lpstr>Dr. Timothy Keller on  Expository Preaching:</vt:lpstr>
      <vt:lpstr> κῆρυξ</vt:lpstr>
      <vt:lpstr>οἰκόνoμος </vt:lpstr>
      <vt:lpstr>Six Reasons  I want you to be an  Expository Preacher</vt:lpstr>
      <vt:lpstr>Because we are heralds and stewards, we will be judged:</vt:lpstr>
      <vt:lpstr>Six Reasons  I want you to be an  Expository Preacher</vt:lpstr>
      <vt:lpstr>Dr. Timothy Keller again:</vt:lpstr>
      <vt:lpstr>Six Reasons  I want you to be an  Expository Preacher</vt:lpstr>
      <vt:lpstr>PowerPoint Presentation</vt:lpstr>
      <vt:lpstr>Review: Six Reasons </vt:lpstr>
      <vt:lpstr>Review</vt:lpstr>
      <vt:lpstr>Robinson’s Stages</vt:lpstr>
      <vt:lpstr>PowerPoint Presentation</vt:lpstr>
      <vt:lpstr>PowerPoint Presentation</vt:lpstr>
      <vt:lpstr>PowerPoint Presentation</vt:lpstr>
      <vt:lpstr>PowerPoint Presentation</vt:lpstr>
      <vt:lpstr>John Stott:</vt:lpstr>
      <vt:lpstr>What idea is the advertiser communicating?</vt:lpstr>
      <vt:lpstr>How Determine the Exegetical Idea? </vt:lpstr>
      <vt:lpstr>PowerPoint Presentation</vt:lpstr>
      <vt:lpstr>How Determine the Exegetical Idea? </vt:lpstr>
      <vt:lpstr>How Determine the Exegetical Idea?</vt:lpstr>
      <vt:lpstr>You try it:</vt:lpstr>
      <vt:lpstr>Exegetical Idea: Psalm 117</vt:lpstr>
      <vt:lpstr>Common Mistakes with the Exegetical Idea:</vt:lpstr>
      <vt:lpstr>You try it:</vt:lpstr>
      <vt:lpstr>Exegetical Idea: Luke 1:1-4</vt:lpstr>
      <vt:lpstr>Robinson’s Stages</vt:lpstr>
      <vt:lpstr>After discovering the Exegetical Idea . . . rephrase it as the sermon’s Homiletical Idea. This is also called the “Big Idea.”</vt:lpstr>
      <vt:lpstr>Compare:</vt:lpstr>
      <vt:lpstr>The Homiletical Idea should be:</vt:lpstr>
      <vt:lpstr>Homiletical Idea</vt:lpstr>
      <vt:lpstr>Big Idea Preaching</vt:lpstr>
      <vt:lpstr>Big Idea Preaching</vt:lpstr>
      <vt:lpstr>Big Idea Preaching</vt:lpstr>
      <vt:lpstr>Big Idea Preaching</vt:lpstr>
      <vt:lpstr>Sample Homiletical Ideas</vt:lpstr>
      <vt:lpstr>Communicating the Homiletical Idea</vt:lpstr>
      <vt:lpstr>Failure to emphasize the Homiletical Idea will . . .</vt:lpstr>
      <vt:lpstr>Note: To state the homiletical idea, you often have to travel through theology. Discover the “timeless truths” about God and humanity. </vt:lpstr>
      <vt:lpstr>PowerPoint Presentation</vt:lpstr>
      <vt:lpstr>Big Idea: Compare</vt:lpstr>
      <vt:lpstr>Review: Robinson’s Stages</vt:lpstr>
      <vt:lpstr>Black</vt:lpstr>
      <vt:lpstr>Preaching (Homiletics)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60</cp:revision>
  <dcterms:created xsi:type="dcterms:W3CDTF">2006-10-17T07:00:26Z</dcterms:created>
  <dcterms:modified xsi:type="dcterms:W3CDTF">2024-02-05T14:15:17Z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y fmtid="{D5CDD505-2E9C-101B-9397-08002B2CF9AE}" pid="3" name="IsMyDocuments">
    <vt:bool>true</vt:bool>
  </property>
</Properties>
</file>